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3" r:id="rId5"/>
    <p:sldMasterId id="2147483665" r:id="rId6"/>
  </p:sldMasterIdLst>
  <p:notesMasterIdLst>
    <p:notesMasterId r:id="rId44"/>
  </p:notesMasterIdLst>
  <p:sldIdLst>
    <p:sldId id="256" r:id="rId7"/>
    <p:sldId id="284" r:id="rId8"/>
    <p:sldId id="257" r:id="rId9"/>
    <p:sldId id="258" r:id="rId10"/>
    <p:sldId id="259" r:id="rId11"/>
    <p:sldId id="261" r:id="rId12"/>
    <p:sldId id="446" r:id="rId13"/>
    <p:sldId id="286" r:id="rId14"/>
    <p:sldId id="441" r:id="rId15"/>
    <p:sldId id="442" r:id="rId16"/>
    <p:sldId id="443" r:id="rId17"/>
    <p:sldId id="263" r:id="rId18"/>
    <p:sldId id="269" r:id="rId19"/>
    <p:sldId id="270" r:id="rId20"/>
    <p:sldId id="264" r:id="rId21"/>
    <p:sldId id="265" r:id="rId22"/>
    <p:sldId id="266" r:id="rId23"/>
    <p:sldId id="448" r:id="rId24"/>
    <p:sldId id="449" r:id="rId25"/>
    <p:sldId id="450" r:id="rId26"/>
    <p:sldId id="267" r:id="rId27"/>
    <p:sldId id="282" r:id="rId28"/>
    <p:sldId id="444" r:id="rId29"/>
    <p:sldId id="447" r:id="rId30"/>
    <p:sldId id="268" r:id="rId31"/>
    <p:sldId id="445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</p:sldIdLst>
  <p:sldSz cx="9144000" cy="5143500" type="screen16x9"/>
  <p:notesSz cx="6858000" cy="9144000"/>
  <p:embeddedFontLst>
    <p:embeddedFont>
      <p:font typeface="Avenir Next LT Pro Light" panose="020B0304020202020204" pitchFamily="34" charset="0"/>
      <p:regular r:id="rId45"/>
      <p: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Montserrat" panose="00000500000000000000" pitchFamily="2" charset="0"/>
      <p:regular r:id="rId51"/>
      <p:bold r:id="rId52"/>
      <p:italic r:id="rId53"/>
      <p:boldItalic r:id="rId54"/>
    </p:embeddedFont>
    <p:embeddedFont>
      <p:font typeface="Montserrat ExtraLight" panose="00000300000000000000" pitchFamily="2" charset="0"/>
      <p:regular r:id="rId55"/>
      <p:bold r:id="rId56"/>
      <p:italic r:id="rId57"/>
      <p:boldItalic r:id="rId58"/>
    </p:embeddedFont>
    <p:embeddedFont>
      <p:font typeface="Segoe UI Historic" panose="020B0502040204020203" pitchFamily="34" charset="0"/>
      <p:regular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64" roundtripDataSignature="AMtx7miCaZVNjtJtMsLKmG9wP/6tU6mDK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E06867-3211-428C-7AA3-699EF53559F9}" name="Nathalie Forget" initials="NF" userId="S::nforget@davincia.ca::18b423d5-3643-42b1-bc45-da1d16e4ee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4F0A55-8693-8A99-7ABC-7EC51980B771}" v="109" dt="2023-09-06T12:27:36.792"/>
  </p1510:revLst>
</p1510:revInfo>
</file>

<file path=ppt/tableStyles.xml><?xml version="1.0" encoding="utf-8"?>
<a:tblStyleLst xmlns:a="http://schemas.openxmlformats.org/drawingml/2006/main" def="{7E81D224-28A8-4C1C-BF6A-FC39A093E432}">
  <a:tblStyle styleId="{7E81D224-28A8-4C1C-BF6A-FC39A093E43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6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7" autoAdjust="0"/>
    <p:restoredTop sz="88431" autoAdjust="0"/>
  </p:normalViewPr>
  <p:slideViewPr>
    <p:cSldViewPr snapToGrid="0">
      <p:cViewPr varScale="1">
        <p:scale>
          <a:sx n="110" d="100"/>
          <a:sy n="110" d="100"/>
        </p:scale>
        <p:origin x="547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customschemas.google.com/relationships/presentationmetadata" Target="metadata"/><Relationship Id="rId69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10.fntdata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eting" userId="S::marketing@davincia.ca::08e0f8e7-47d3-4a8a-85b6-85fe09b2c260" providerId="AD" clId="Web-{274F0A55-8693-8A99-7ABC-7EC51980B771}"/>
    <pc:docChg chg="modSld">
      <pc:chgData name="Marketing" userId="S::marketing@davincia.ca::08e0f8e7-47d3-4a8a-85b6-85fe09b2c260" providerId="AD" clId="Web-{274F0A55-8693-8A99-7ABC-7EC51980B771}" dt="2023-09-06T12:27:36.792" v="103" actId="14100"/>
      <pc:docMkLst>
        <pc:docMk/>
      </pc:docMkLst>
      <pc:sldChg chg="delCm">
        <pc:chgData name="Marketing" userId="S::marketing@davincia.ca::08e0f8e7-47d3-4a8a-85b6-85fe09b2c260" providerId="AD" clId="Web-{274F0A55-8693-8A99-7ABC-7EC51980B771}" dt="2023-09-06T12:17:46.587" v="0"/>
        <pc:sldMkLst>
          <pc:docMk/>
          <pc:sldMk cId="0" sldId="2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keting" userId="S::marketing@davincia.ca::08e0f8e7-47d3-4a8a-85b6-85fe09b2c260" providerId="AD" clId="Web-{274F0A55-8693-8A99-7ABC-7EC51980B771}" dt="2023-09-06T12:17:46.587" v="0"/>
              <pc2:cmMkLst xmlns:pc2="http://schemas.microsoft.com/office/powerpoint/2019/9/main/command">
                <pc:docMk/>
                <pc:sldMk cId="0" sldId="281"/>
                <pc2:cmMk id="{0C7A6A61-7BA3-44DF-ADF2-2BD9C5FE98C1}"/>
              </pc2:cmMkLst>
            </pc226:cmChg>
          </p:ext>
        </pc:extLst>
      </pc:sldChg>
      <pc:sldChg chg="addSp delSp modSp">
        <pc:chgData name="Marketing" userId="S::marketing@davincia.ca::08e0f8e7-47d3-4a8a-85b6-85fe09b2c260" providerId="AD" clId="Web-{274F0A55-8693-8A99-7ABC-7EC51980B771}" dt="2023-09-06T12:27:36.792" v="103" actId="14100"/>
        <pc:sldMkLst>
          <pc:docMk/>
          <pc:sldMk cId="3858449551" sldId="445"/>
        </pc:sldMkLst>
        <pc:spChg chg="add del mod">
          <ac:chgData name="Marketing" userId="S::marketing@davincia.ca::08e0f8e7-47d3-4a8a-85b6-85fe09b2c260" providerId="AD" clId="Web-{274F0A55-8693-8A99-7ABC-7EC51980B771}" dt="2023-09-06T12:26:53.698" v="93"/>
          <ac:spMkLst>
            <pc:docMk/>
            <pc:sldMk cId="3858449551" sldId="445"/>
            <ac:spMk id="7" creationId="{F10ECA60-3831-DB5B-25A7-95D84A44BFF5}"/>
          </ac:spMkLst>
        </pc:spChg>
        <pc:spChg chg="mod">
          <ac:chgData name="Marketing" userId="S::marketing@davincia.ca::08e0f8e7-47d3-4a8a-85b6-85fe09b2c260" providerId="AD" clId="Web-{274F0A55-8693-8A99-7ABC-7EC51980B771}" dt="2023-09-06T12:27:22.182" v="100" actId="20577"/>
          <ac:spMkLst>
            <pc:docMk/>
            <pc:sldMk cId="3858449551" sldId="445"/>
            <ac:spMk id="286" creationId="{00000000-0000-0000-0000-000000000000}"/>
          </ac:spMkLst>
        </pc:spChg>
        <pc:spChg chg="mod">
          <ac:chgData name="Marketing" userId="S::marketing@davincia.ca::08e0f8e7-47d3-4a8a-85b6-85fe09b2c260" providerId="AD" clId="Web-{274F0A55-8693-8A99-7ABC-7EC51980B771}" dt="2023-09-06T12:20:54.213" v="21" actId="14100"/>
          <ac:spMkLst>
            <pc:docMk/>
            <pc:sldMk cId="3858449551" sldId="445"/>
            <ac:spMk id="289" creationId="{00000000-0000-0000-0000-000000000000}"/>
          </ac:spMkLst>
        </pc:spChg>
        <pc:picChg chg="add del mod ord">
          <ac:chgData name="Marketing" userId="S::marketing@davincia.ca::08e0f8e7-47d3-4a8a-85b6-85fe09b2c260" providerId="AD" clId="Web-{274F0A55-8693-8A99-7ABC-7EC51980B771}" dt="2023-09-06T12:26:42.526" v="87"/>
          <ac:picMkLst>
            <pc:docMk/>
            <pc:sldMk cId="3858449551" sldId="445"/>
            <ac:picMk id="2" creationId="{B355EB36-B798-082F-8F0B-5BE73DC43036}"/>
          </ac:picMkLst>
        </pc:picChg>
        <pc:picChg chg="add del mod">
          <ac:chgData name="Marketing" userId="S::marketing@davincia.ca::08e0f8e7-47d3-4a8a-85b6-85fe09b2c260" providerId="AD" clId="Web-{274F0A55-8693-8A99-7ABC-7EC51980B771}" dt="2023-09-06T12:24:24.713" v="68"/>
          <ac:picMkLst>
            <pc:docMk/>
            <pc:sldMk cId="3858449551" sldId="445"/>
            <ac:picMk id="3" creationId="{427E3EE1-3F58-3E96-7670-F05DA7BA9398}"/>
          </ac:picMkLst>
        </pc:picChg>
        <pc:picChg chg="add del mod ord modCrop">
          <ac:chgData name="Marketing" userId="S::marketing@davincia.ca::08e0f8e7-47d3-4a8a-85b6-85fe09b2c260" providerId="AD" clId="Web-{274F0A55-8693-8A99-7ABC-7EC51980B771}" dt="2023-09-06T12:24:07.604" v="66"/>
          <ac:picMkLst>
            <pc:docMk/>
            <pc:sldMk cId="3858449551" sldId="445"/>
            <ac:picMk id="4" creationId="{F77282DE-AAFE-FE65-6510-C2D4A0E47B84}"/>
          </ac:picMkLst>
        </pc:picChg>
        <pc:picChg chg="add del mod modCrop">
          <ac:chgData name="Marketing" userId="S::marketing@davincia.ca::08e0f8e7-47d3-4a8a-85b6-85fe09b2c260" providerId="AD" clId="Web-{274F0A55-8693-8A99-7ABC-7EC51980B771}" dt="2023-09-06T12:27:30.323" v="102"/>
          <ac:picMkLst>
            <pc:docMk/>
            <pc:sldMk cId="3858449551" sldId="445"/>
            <ac:picMk id="6" creationId="{C7799EE7-1DAB-1E4F-74C0-ACC9FF1B68AB}"/>
          </ac:picMkLst>
        </pc:picChg>
        <pc:picChg chg="add mod">
          <ac:chgData name="Marketing" userId="S::marketing@davincia.ca::08e0f8e7-47d3-4a8a-85b6-85fe09b2c260" providerId="AD" clId="Web-{274F0A55-8693-8A99-7ABC-7EC51980B771}" dt="2023-09-06T12:27:36.792" v="103" actId="14100"/>
          <ac:picMkLst>
            <pc:docMk/>
            <pc:sldMk cId="3858449551" sldId="445"/>
            <ac:picMk id="8" creationId="{A07486FD-261D-11FD-DDFD-A3BC5EB7452A}"/>
          </ac:picMkLst>
        </pc:picChg>
        <pc:picChg chg="add mod">
          <ac:chgData name="Marketing" userId="S::marketing@davincia.ca::08e0f8e7-47d3-4a8a-85b6-85fe09b2c260" providerId="AD" clId="Web-{274F0A55-8693-8A99-7ABC-7EC51980B771}" dt="2023-09-06T12:27:04.151" v="98" actId="1076"/>
          <ac:picMkLst>
            <pc:docMk/>
            <pc:sldMk cId="3858449551" sldId="445"/>
            <ac:picMk id="10" creationId="{93872447-8FC9-591A-102C-7DFE4BF2F92C}"/>
          </ac:picMkLst>
        </pc:picChg>
        <pc:picChg chg="add del mod">
          <ac:chgData name="Marketing" userId="S::marketing@davincia.ca::08e0f8e7-47d3-4a8a-85b6-85fe09b2c260" providerId="AD" clId="Web-{274F0A55-8693-8A99-7ABC-7EC51980B771}" dt="2023-09-06T12:22:37.400" v="44"/>
          <ac:picMkLst>
            <pc:docMk/>
            <pc:sldMk cId="3858449551" sldId="445"/>
            <ac:picMk id="284" creationId="{00000000-0000-0000-0000-000000000000}"/>
          </ac:picMkLst>
        </pc:picChg>
        <pc:picChg chg="del mod">
          <ac:chgData name="Marketing" userId="S::marketing@davincia.ca::08e0f8e7-47d3-4a8a-85b6-85fe09b2c260" providerId="AD" clId="Web-{274F0A55-8693-8A99-7ABC-7EC51980B771}" dt="2023-09-06T12:21:11.978" v="24"/>
          <ac:picMkLst>
            <pc:docMk/>
            <pc:sldMk cId="3858449551" sldId="445"/>
            <ac:picMk id="285" creationId="{00000000-0000-0000-0000-000000000000}"/>
          </ac:picMkLst>
        </pc:picChg>
        <pc:picChg chg="del">
          <ac:chgData name="Marketing" userId="S::marketing@davincia.ca::08e0f8e7-47d3-4a8a-85b6-85fe09b2c260" providerId="AD" clId="Web-{274F0A55-8693-8A99-7ABC-7EC51980B771}" dt="2023-09-06T12:19:30.400" v="6"/>
          <ac:picMkLst>
            <pc:docMk/>
            <pc:sldMk cId="3858449551" sldId="445"/>
            <ac:picMk id="287" creationId="{00000000-0000-0000-0000-000000000000}"/>
          </ac:picMkLst>
        </pc:picChg>
        <pc:picChg chg="del">
          <ac:chgData name="Marketing" userId="S::marketing@davincia.ca::08e0f8e7-47d3-4a8a-85b6-85fe09b2c260" providerId="AD" clId="Web-{274F0A55-8693-8A99-7ABC-7EC51980B771}" dt="2023-09-06T12:19:30.353" v="5"/>
          <ac:picMkLst>
            <pc:docMk/>
            <pc:sldMk cId="3858449551" sldId="445"/>
            <ac:picMk id="288" creationId="{00000000-0000-0000-0000-000000000000}"/>
          </ac:picMkLst>
        </pc:picChg>
      </pc:sldChg>
    </pc:docChg>
  </pc:docChgLst>
  <pc:docChgLst>
    <pc:chgData name="Nathalie Forget" userId="18b423d5-3643-42b1-bc45-da1d16e4eef5" providerId="ADAL" clId="{7ED4D502-B756-4D67-893B-36E506DC8E02}"/>
    <pc:docChg chg="undo custSel modSld">
      <pc:chgData name="Nathalie Forget" userId="18b423d5-3643-42b1-bc45-da1d16e4eef5" providerId="ADAL" clId="{7ED4D502-B756-4D67-893B-36E506DC8E02}" dt="2023-09-05T21:27:47.797" v="130"/>
      <pc:docMkLst>
        <pc:docMk/>
      </pc:docMkLst>
      <pc:sldChg chg="modSp mod">
        <pc:chgData name="Nathalie Forget" userId="18b423d5-3643-42b1-bc45-da1d16e4eef5" providerId="ADAL" clId="{7ED4D502-B756-4D67-893B-36E506DC8E02}" dt="2023-09-05T21:25:30.212" v="108" actId="20577"/>
        <pc:sldMkLst>
          <pc:docMk/>
          <pc:sldMk cId="0" sldId="277"/>
        </pc:sldMkLst>
        <pc:spChg chg="mod">
          <ac:chgData name="Nathalie Forget" userId="18b423d5-3643-42b1-bc45-da1d16e4eef5" providerId="ADAL" clId="{7ED4D502-B756-4D67-893B-36E506DC8E02}" dt="2023-09-05T21:25:30.212" v="108" actId="20577"/>
          <ac:spMkLst>
            <pc:docMk/>
            <pc:sldMk cId="0" sldId="277"/>
            <ac:spMk id="365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05T21:26:05.125" v="129" actId="20577"/>
        <pc:sldMkLst>
          <pc:docMk/>
          <pc:sldMk cId="0" sldId="279"/>
        </pc:sldMkLst>
        <pc:spChg chg="mod">
          <ac:chgData name="Nathalie Forget" userId="18b423d5-3643-42b1-bc45-da1d16e4eef5" providerId="ADAL" clId="{7ED4D502-B756-4D67-893B-36E506DC8E02}" dt="2023-09-05T21:26:05.125" v="129" actId="20577"/>
          <ac:spMkLst>
            <pc:docMk/>
            <pc:sldMk cId="0" sldId="279"/>
            <ac:spMk id="379" creationId="{00000000-0000-0000-0000-000000000000}"/>
          </ac:spMkLst>
        </pc:spChg>
      </pc:sldChg>
      <pc:sldChg chg="addCm">
        <pc:chgData name="Nathalie Forget" userId="18b423d5-3643-42b1-bc45-da1d16e4eef5" providerId="ADAL" clId="{7ED4D502-B756-4D67-893B-36E506DC8E02}" dt="2023-09-05T21:27:47.797" v="130"/>
        <pc:sldMkLst>
          <pc:docMk/>
          <pc:sldMk cId="0" sldId="2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halie Forget" userId="18b423d5-3643-42b1-bc45-da1d16e4eef5" providerId="ADAL" clId="{7ED4D502-B756-4D67-893B-36E506DC8E02}" dt="2023-09-05T21:27:47.797" v="130"/>
              <pc2:cmMkLst xmlns:pc2="http://schemas.microsoft.com/office/powerpoint/2019/9/main/command">
                <pc:docMk/>
                <pc:sldMk cId="0" sldId="281"/>
                <pc2:cmMk id="{0C7A6A61-7BA3-44DF-ADF2-2BD9C5FE98C1}"/>
              </pc2:cmMkLst>
            </pc226:cmChg>
          </p:ext>
        </pc:extLst>
      </pc:sldChg>
      <pc:sldChg chg="modSp mod">
        <pc:chgData name="Nathalie Forget" userId="18b423d5-3643-42b1-bc45-da1d16e4eef5" providerId="ADAL" clId="{7ED4D502-B756-4D67-893B-36E506DC8E02}" dt="2023-09-05T21:23:58.524" v="96" actId="207"/>
        <pc:sldMkLst>
          <pc:docMk/>
          <pc:sldMk cId="3858449551" sldId="445"/>
        </pc:sldMkLst>
        <pc:spChg chg="mod">
          <ac:chgData name="Nathalie Forget" userId="18b423d5-3643-42b1-bc45-da1d16e4eef5" providerId="ADAL" clId="{7ED4D502-B756-4D67-893B-36E506DC8E02}" dt="2023-09-05T21:23:58.524" v="96" actId="207"/>
          <ac:spMkLst>
            <pc:docMk/>
            <pc:sldMk cId="3858449551" sldId="445"/>
            <ac:spMk id="289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05T21:22:44.341" v="94" actId="1076"/>
        <pc:sldMkLst>
          <pc:docMk/>
          <pc:sldMk cId="3276843279" sldId="448"/>
        </pc:sldMkLst>
        <pc:spChg chg="mod">
          <ac:chgData name="Nathalie Forget" userId="18b423d5-3643-42b1-bc45-da1d16e4eef5" providerId="ADAL" clId="{7ED4D502-B756-4D67-893B-36E506DC8E02}" dt="2023-09-05T21:22:19.679" v="93" actId="14100"/>
          <ac:spMkLst>
            <pc:docMk/>
            <pc:sldMk cId="3276843279" sldId="448"/>
            <ac:spMk id="268" creationId="{00000000-0000-0000-0000-000000000000}"/>
          </ac:spMkLst>
        </pc:spChg>
        <pc:spChg chg="mod">
          <ac:chgData name="Nathalie Forget" userId="18b423d5-3643-42b1-bc45-da1d16e4eef5" providerId="ADAL" clId="{7ED4D502-B756-4D67-893B-36E506DC8E02}" dt="2023-09-05T21:22:44.341" v="94" actId="1076"/>
          <ac:spMkLst>
            <pc:docMk/>
            <pc:sldMk cId="3276843279" sldId="448"/>
            <ac:spMk id="27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vincia.ca/vip?fbclid=IwAR3KCH7EZPj5bJKObzWdue7sD-pMAeJH-VH_0eL8fOpJy3TUxPBQL7P8ECE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199094b5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7199094b5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 dirty="0">
                <a:solidFill>
                  <a:schemeClr val="dk1"/>
                </a:solidFill>
              </a:rPr>
              <a:t>25-50$ remb sur achat + tirage de prix  10-30 pers.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 dirty="0">
                <a:solidFill>
                  <a:schemeClr val="dk1"/>
                </a:solidFill>
              </a:rPr>
              <a:t>-Éducatif +++ expliquer , questions, quiz, saviez-vous que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 dirty="0">
                <a:solidFill>
                  <a:schemeClr val="dk1"/>
                </a:solidFill>
              </a:rPr>
              <a:t>-avec 1 soin sur place DÉMO et faire essayer les produits sur les mains (primordial), consultation de groupe et privé ensuite 18 a 20h (2hrs pour passer à la caisse) )(cadeau de présence) (commandite) cadeau avec achat et tirage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199094b5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7199094b5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 dirty="0">
                <a:solidFill>
                  <a:srgbClr val="000000"/>
                </a:solidFill>
              </a:rPr>
              <a:t> </a:t>
            </a:r>
            <a:r>
              <a:rPr lang="fr-CA" sz="1100" dirty="0">
                <a:solidFill>
                  <a:srgbClr val="FFFFFF"/>
                </a:solidFill>
              </a:rPr>
              <a:t>150$ dépôt pour réserver </a:t>
            </a:r>
          </a:p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 dirty="0">
                <a:solidFill>
                  <a:srgbClr val="FFFFFF"/>
                </a:solidFill>
              </a:rPr>
              <a:t>Soirée découverte comme les VIP en ligne mais en personne</a:t>
            </a:r>
          </a:p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 dirty="0">
                <a:solidFill>
                  <a:srgbClr val="FFFFFF"/>
                </a:solidFill>
              </a:rPr>
              <a:t>Aider les clients a bien appliquer les produits</a:t>
            </a:r>
          </a:p>
          <a:p>
            <a:pPr marL="1460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lang="fr-CA" sz="1100" dirty="0">
                <a:solidFill>
                  <a:srgbClr val="FFFFFF"/>
                </a:solidFill>
              </a:rPr>
              <a:t>Ajouter pour la VIP seulement (1 exfoliant mains et finir avec crème) ou ( ajouter le masque </a:t>
            </a:r>
            <a:r>
              <a:rPr lang="fr-CA" sz="1100" dirty="0" err="1">
                <a:solidFill>
                  <a:srgbClr val="FFFFFF"/>
                </a:solidFill>
              </a:rPr>
              <a:t>ProBio</a:t>
            </a:r>
            <a:r>
              <a:rPr lang="fr-CA" sz="1100" dirty="0">
                <a:solidFill>
                  <a:srgbClr val="FFFFFF"/>
                </a:solidFill>
              </a:rPr>
              <a:t>. </a:t>
            </a:r>
            <a:r>
              <a:rPr lang="fr-CA" sz="1100">
                <a:solidFill>
                  <a:srgbClr val="FFFFFF"/>
                </a:solidFill>
              </a:rPr>
              <a:t>) d’une valeur de 50$</a:t>
            </a:r>
            <a:endParaRPr lang="fr-CA" sz="1100" dirty="0">
              <a:solidFill>
                <a:srgbClr val="FFFFFF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Le client vit le Soin et est à même de booker une cure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* Prévoir de faire les consultations avant*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199094b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7199094b5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195$ dépôt pour réserver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Booker des vrais Soins Bios 1 à 1  avec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Vous pouvez mettre 2 personnes dans la même salle.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Ajouter pour la VIP seulement (1 exfoliant mains et finir avec crème) ou ( ajouter le masque </a:t>
            </a:r>
            <a:r>
              <a:rPr lang="fr-CA" sz="1100" dirty="0" err="1">
                <a:solidFill>
                  <a:srgbClr val="FFFFFF"/>
                </a:solidFill>
              </a:rPr>
              <a:t>ProBio</a:t>
            </a:r>
            <a:r>
              <a:rPr lang="fr-CA" sz="1100" dirty="0">
                <a:solidFill>
                  <a:srgbClr val="FFFFFF"/>
                </a:solidFill>
              </a:rPr>
              <a:t>. ) d’une valeur de 50$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Le client vit le Soin et est à même de booker une cure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* Prévoir de faire les consultations avant*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7199094b5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7199094b5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$$$$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Soirée corporative (récompense, semaine de l'assistant, de la secrétaire etc.)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Bachelorette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Remise des diplômes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Charger le prix!!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Les filles aiment se rencontrer et apprendre en même temps.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Ça parle, c'est original !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Vous vous démarquer 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199094b5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7199094b5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Pensez a des VIP corps aussi!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(bach d’eau)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Soin pieds avec la gamme Dolce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soins mollets en même temps avec la gamme Silweta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Expliquer le protocole et montrer des photos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c’est drôle pis les femmes voient vraiment l’impact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Charger le prix du soin 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27823e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827823e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ef1368a7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7ef1368a7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171810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553158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813477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73" name="Google Shape;27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4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Salut Josée! je me permet de t'inviter! Enfin, c'est le moment idéal de faire le fameux Soin Biocompatible®. Au menu: Conférence sur les méthodes de lifting naturelles, prix de présence, cadeaux et témoignages. 15 septembre 19h par zoom 2 étapes simples 1- Te procurer le nécessaire pour faire le soin avec nous 450-304-2446 ou me laisser savoir en répondant ici 2- Réserver ta place en ligne pour recevoir le courriel du lien </a:t>
            </a:r>
            <a:r>
              <a:rPr lang="fr-CA" sz="1400" b="0" i="0" u="sng" dirty="0">
                <a:solidFill>
                  <a:srgbClr val="FFFFFF"/>
                </a:solidFill>
                <a:effectLst/>
                <a:latin typeface="inherit"/>
                <a:hlinkClick r:id="rId3"/>
              </a:rPr>
              <a:t>https://www.davincia.ca/vip</a:t>
            </a:r>
            <a:r>
              <a:rPr lang="fr-CA" sz="14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 Multiplie le plaisir et invite des amis !</a:t>
            </a:r>
            <a:endParaRPr lang="fr-CA"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71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4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41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ef1368a7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>
                <a:solidFill>
                  <a:srgbClr val="FF0000"/>
                </a:solidFill>
                <a:latin typeface="+mn-lt"/>
              </a:rPr>
              <a:t>Lien </a:t>
            </a:r>
            <a:r>
              <a:rPr lang="fr-CA" dirty="0" err="1">
                <a:solidFill>
                  <a:srgbClr val="FF0000"/>
                </a:solidFill>
                <a:latin typeface="+mn-lt"/>
              </a:rPr>
              <a:t>Canva</a:t>
            </a:r>
            <a:r>
              <a:rPr lang="fr-CA" dirty="0">
                <a:solidFill>
                  <a:srgbClr val="FF0000"/>
                </a:solidFill>
                <a:latin typeface="+mn-lt"/>
              </a:rPr>
              <a:t> pour visuel de story VIP : (Créer une copier du document AVANT de modifier. NE PAS MODIFIER L’ORIGINALE)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dirty="0">
              <a:solidFill>
                <a:srgbClr val="FF0000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>
                <a:solidFill>
                  <a:srgbClr val="FF0000"/>
                </a:solidFill>
                <a:latin typeface="+mn-lt"/>
              </a:rPr>
              <a:t>https://www.canva.com/design/DAFtIW44kDM/dxlNeFZqD4lRU1Dlz74ftw/edit?utm_content=DAFtIW44kDM&amp;utm_campaign=designshare&amp;utm_medium=link2&amp;utm_source=sharebutton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1" dirty="0">
              <a:solidFill>
                <a:srgbClr val="1D2129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81" name="Google Shape;281;g7ef1368a7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ef1368a7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>
                <a:solidFill>
                  <a:srgbClr val="FF0000"/>
                </a:solidFill>
                <a:latin typeface="+mn-lt"/>
              </a:rPr>
              <a:t>Lien </a:t>
            </a:r>
            <a:r>
              <a:rPr lang="fr-CA" dirty="0" err="1">
                <a:solidFill>
                  <a:srgbClr val="FF0000"/>
                </a:solidFill>
                <a:latin typeface="+mn-lt"/>
              </a:rPr>
              <a:t>Canva</a:t>
            </a:r>
            <a:r>
              <a:rPr lang="fr-CA" dirty="0">
                <a:solidFill>
                  <a:srgbClr val="FF0000"/>
                </a:solidFill>
                <a:latin typeface="+mn-lt"/>
              </a:rPr>
              <a:t> pour visuel de story VIP : (Créer une copier du document AVANT de modifier. NE PAS MODIFIER L’ORIGINALE)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dirty="0">
              <a:solidFill>
                <a:srgbClr val="FF0000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>
                <a:solidFill>
                  <a:srgbClr val="FF0000"/>
                </a:solidFill>
                <a:latin typeface="+mn-lt"/>
              </a:rPr>
              <a:t>https://www.canva.com/design/DAFtIW44kDM/dxlNeFZqD4lRU1Dlz74ftw/edit?utm_content=DAFtIW44kDM&amp;utm_campaign=designshare&amp;utm_medium=link2&amp;utm_source=sharebutton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1" dirty="0">
              <a:solidFill>
                <a:srgbClr val="1D2129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81" name="Google Shape;281;g7ef1368a7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44231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7ef1368a76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13" name="Google Shape;313;g7ef1368a76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ef1368a76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7ef1368a76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ef1368a7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7ef1368a7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7ef1368a76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g7ef1368a76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ef1368a76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44" name="Google Shape;344;g7ef1368a76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ef1368a7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dirty="0">
              <a:solidFill>
                <a:schemeClr val="dk1"/>
              </a:solidFill>
            </a:endParaRPr>
          </a:p>
        </p:txBody>
      </p:sp>
      <p:sp>
        <p:nvSpPr>
          <p:cNvPr id="352" name="Google Shape;352;g7ef1368a7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7ef1368a76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60" name="Google Shape;360;g7ef1368a76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ef1368a76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8" name="Google Shape;368;g7ef1368a76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ef1368a76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g7ef1368a76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7" name="Google Shape;38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1448ea08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71448ea08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1448ea08f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71448ea08f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ef1368a7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7ef1368a7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ef1368a7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7ef1368a7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dirty="0">
                <a:solidFill>
                  <a:schemeClr val="dk1"/>
                </a:solidFill>
              </a:rPr>
              <a:t>10+10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dirty="0">
                <a:solidFill>
                  <a:schemeClr val="dk1"/>
                </a:solidFill>
              </a:rPr>
              <a:t>30k</a:t>
            </a: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0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ef1368a7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7ef1368a7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ef1368a7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7ef1368a76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pas de frais  30-100pers.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Plus glamour, bulles et bouchées, tres introductif, on fera une petite allocution et jouer un vidéo ou présenter des photos avant/apres tout au long de la soirée, faire découvrir odeurs et textures, booker des consultations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/>
              <a:t>P</a:t>
            </a:r>
            <a:r>
              <a:rPr lang="fr" dirty="0"/>
              <a:t>révoir des stations de démonstrations par collection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Ca fait jaser et ca développe les relations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6 a 9pm /cadeau présence (commandites)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dans ou a l’extérieure de votre clinique, vous pouvez faire ca chez un allié!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7" name="Google Shape;67;p8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8" name="Google Shape;68;p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8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5" name="Google Shape;75;p8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8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8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" name="Google Shape;98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2" name="Google Shape;112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" name="Google Shape;121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SECTION_HEADER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5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1" name="Google Shape;141;p5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5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3" name="Google Shape;143;p5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6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55" name="Google Shape;155;p6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56" name="Google Shape;156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6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63" name="Google Shape;163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6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8" name="Google Shape;28;p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7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En-tête de sec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0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3" name="Google Shape;53;p8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5" name="Google Shape;55;p8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7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eorgia"/>
              <a:buNone/>
              <a:defRPr sz="33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5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youtu.be/Pta3cH9FXgQ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design/DAFtIW44kDM/dxlNeFZqD4lRU1Dlz74ftw/edit?utm_content=DAFtIW44kDM&amp;utm_campaign=designshare&amp;utm_medium=link2&amp;utm_source=sharebutton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4"/>
          <p:cNvPicPr preferRelativeResize="0"/>
          <p:nvPr/>
        </p:nvPicPr>
        <p:blipFill rotWithShape="1">
          <a:blip r:embed="rId3">
            <a:alphaModFix/>
          </a:blip>
          <a:srcRect t="35754" b="40541"/>
          <a:stretch/>
        </p:blipFill>
        <p:spPr>
          <a:xfrm>
            <a:off x="1428650" y="1818640"/>
            <a:ext cx="6153701" cy="157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199094b5f_0_3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67" name="Google Shape;267;g7199094b5f_0_3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CONFÉRENCE 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68" name="Google Shape;268;g7199094b5f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143" y="1879530"/>
            <a:ext cx="2055667" cy="1384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7199094b5f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5800" y="324501"/>
            <a:ext cx="4142999" cy="276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7199094b5f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4201" y="2246350"/>
            <a:ext cx="3945501" cy="262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199094b5f_0_13"/>
          <p:cNvSpPr/>
          <p:nvPr/>
        </p:nvSpPr>
        <p:spPr>
          <a:xfrm>
            <a:off x="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</a:endParaRPr>
          </a:p>
        </p:txBody>
      </p:sp>
      <p:sp>
        <p:nvSpPr>
          <p:cNvPr id="276" name="Google Shape;276;g7199094b5f_0_13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SOINS COLLECTIFS</a:t>
            </a: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La meilleure option*</a:t>
            </a:r>
          </a:p>
          <a:p>
            <a:pPr algn="r">
              <a:buClr>
                <a:srgbClr val="000000"/>
              </a:buClr>
              <a:buSzPts val="3000"/>
            </a:pPr>
            <a:endParaRPr lang="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  <a:sym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 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77" name="Google Shape;277;g7199094b5f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154" y="189554"/>
            <a:ext cx="2724250" cy="409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7199094b5f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7829" y="1112651"/>
            <a:ext cx="2724250" cy="381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199094b5f_0_23"/>
          <p:cNvSpPr/>
          <p:nvPr/>
        </p:nvSpPr>
        <p:spPr>
          <a:xfrm>
            <a:off x="-3600" y="0"/>
            <a:ext cx="37881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7199094b5f_0_23"/>
          <p:cNvSpPr txBox="1"/>
          <p:nvPr/>
        </p:nvSpPr>
        <p:spPr>
          <a:xfrm>
            <a:off x="0" y="858125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JOURNÉE DE SOINS 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" name="Google Shape;245;g7199094b5f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525" y="402450"/>
            <a:ext cx="4355694" cy="290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7199094b5f_0_23"/>
          <p:cNvPicPr preferRelativeResize="0"/>
          <p:nvPr/>
        </p:nvPicPr>
        <p:blipFill rotWithShape="1">
          <a:blip r:embed="rId4">
            <a:alphaModFix/>
          </a:blip>
          <a:srcRect l="31623"/>
          <a:stretch/>
        </p:blipFill>
        <p:spPr>
          <a:xfrm>
            <a:off x="5531874" y="2114050"/>
            <a:ext cx="3369519" cy="277197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7199094b5f_0_23"/>
          <p:cNvSpPr txBox="1"/>
          <p:nvPr/>
        </p:nvSpPr>
        <p:spPr>
          <a:xfrm>
            <a:off x="-3600" y="2316525"/>
            <a:ext cx="3574500" cy="2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endParaRPr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199094b5f_0_36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92" name="Google Shape;292;g7199094b5f_0_36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</a:t>
            </a: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BACHELORETTE</a:t>
            </a:r>
            <a:endParaRPr lang="fr"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ctr">
              <a:buClr>
                <a:srgbClr val="000000"/>
              </a:buClr>
              <a:buSzPts val="3000"/>
            </a:pP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 SOIRÉES DE FILLES</a:t>
            </a:r>
            <a:endParaRPr lang="fr"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ctr">
              <a:buClr>
                <a:srgbClr val="000000"/>
              </a:buClr>
              <a:buSzPts val="3000"/>
            </a:pP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*PARTY DE BUREAU </a:t>
            </a:r>
            <a:endParaRPr sz="2775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93" name="Google Shape;293;g7199094b5f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5225" y="965701"/>
            <a:ext cx="5070402" cy="3380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199094b5f_0_47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99" name="Google Shape;299;g7199094b5f_0_47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VIP VISAGE + </a:t>
            </a:r>
            <a:endParaRPr lang="fr-FR" sz="300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VIP CORPS </a:t>
            </a:r>
            <a:endParaRPr sz="300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300" name="Google Shape;300;g7199094b5f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9775" y="346251"/>
            <a:ext cx="3826701" cy="255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7199094b5f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2747" y="2175851"/>
            <a:ext cx="3895828" cy="2601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27823ed0f_0_0"/>
          <p:cNvSpPr/>
          <p:nvPr/>
        </p:nvSpPr>
        <p:spPr>
          <a:xfrm>
            <a:off x="-3600" y="0"/>
            <a:ext cx="37578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827823ed0f_0_0"/>
          <p:cNvSpPr txBox="1"/>
          <p:nvPr/>
        </p:nvSpPr>
        <p:spPr>
          <a:xfrm>
            <a:off x="0" y="21085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VIP EN LIGNE 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4" name="Google Shape;254;g827823ed0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9850" y="2057100"/>
            <a:ext cx="2486700" cy="28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intérieur, portable, équipement électronique&#10;&#10;Description générée automatiquement">
            <a:extLst>
              <a:ext uri="{FF2B5EF4-FFF2-40B4-BE49-F238E27FC236}">
                <a16:creationId xmlns:a16="http://schemas.microsoft.com/office/drawing/2014/main" id="{41E29399-3955-F9F6-2046-A7A5B38B6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676" y="-91551"/>
            <a:ext cx="5414324" cy="5326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7ef1368a76_0_1"/>
          <p:cNvPicPr preferRelativeResize="0"/>
          <p:nvPr/>
        </p:nvPicPr>
        <p:blipFill rotWithShape="1">
          <a:blip r:embed="rId3">
            <a:alphaModFix/>
          </a:blip>
          <a:srcRect t="7256" b="8553"/>
          <a:stretch/>
        </p:blipFill>
        <p:spPr>
          <a:xfrm>
            <a:off x="0" y="0"/>
            <a:ext cx="9144000" cy="5132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7ef1368a76_0_1"/>
          <p:cNvSpPr txBox="1">
            <a:spLocks noGrp="1"/>
          </p:cNvSpPr>
          <p:nvPr>
            <p:ph type="title"/>
          </p:nvPr>
        </p:nvSpPr>
        <p:spPr>
          <a:xfrm>
            <a:off x="2550750" y="893450"/>
            <a:ext cx="55812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QUAND ?</a:t>
            </a: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g7ef1368a76_0_1"/>
          <p:cNvSpPr txBox="1"/>
          <p:nvPr/>
        </p:nvSpPr>
        <p:spPr>
          <a:xfrm>
            <a:off x="3690375" y="1376163"/>
            <a:ext cx="4947600" cy="15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Planifier en faire 4 par année 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VIP Soin Bio. : Oct / Déc / Fév / Mai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VIP Silweta et Dolce = début février </a:t>
            </a:r>
            <a:r>
              <a:rPr lang="fr" sz="1300" b="1" dirty="0">
                <a:solidFill>
                  <a:schemeClr val="dk1"/>
                </a:solidFill>
              </a:rPr>
              <a:t>(</a:t>
            </a:r>
            <a:r>
              <a:rPr lang="fr" sz="1300" dirty="0">
                <a:solidFill>
                  <a:schemeClr val="dk1"/>
                </a:solidFill>
              </a:rPr>
              <a:t>soit avant la relâche et les vacances dans  sud et/ou avril</a:t>
            </a:r>
            <a:r>
              <a:rPr lang="fr" sz="1300" b="1" dirty="0">
                <a:solidFill>
                  <a:schemeClr val="dk1"/>
                </a:solidFill>
              </a:rPr>
              <a:t> </a:t>
            </a:r>
            <a:r>
              <a:rPr lang="fr" sz="1300" dirty="0">
                <a:solidFill>
                  <a:schemeClr val="dk1"/>
                </a:solidFill>
              </a:rPr>
              <a:t>(avant l’été)</a:t>
            </a:r>
            <a:endParaRPr sz="13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9000" y="980300"/>
            <a:ext cx="5004999" cy="33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6"/>
          <p:cNvSpPr/>
          <p:nvPr/>
        </p:nvSpPr>
        <p:spPr>
          <a:xfrm>
            <a:off x="386900" y="361725"/>
            <a:ext cx="1912500" cy="167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QUI ?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36"/>
          <p:cNvSpPr txBox="1"/>
          <p:nvPr/>
        </p:nvSpPr>
        <p:spPr>
          <a:xfrm>
            <a:off x="0" y="1550800"/>
            <a:ext cx="4042200" cy="2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Des clients à haut potentiel ; soyez clair, commanditaires et commerçants haut de gamme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Une cliente qui témoigne de sa satisfaction devant vos invités</a:t>
            </a:r>
            <a:endParaRPr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/>
          <p:nvPr/>
        </p:nvSpPr>
        <p:spPr>
          <a:xfrm>
            <a:off x="386900" y="361725"/>
            <a:ext cx="2420096" cy="167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QUOI ?</a:t>
            </a: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36"/>
          <p:cNvSpPr txBox="1"/>
          <p:nvPr/>
        </p:nvSpPr>
        <p:spPr>
          <a:xfrm>
            <a:off x="159267" y="2564214"/>
            <a:ext cx="6498969" cy="2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Soin</a:t>
            </a:r>
            <a:r>
              <a:rPr lang="en-CA" sz="1300" dirty="0">
                <a:solidFill>
                  <a:schemeClr val="dk1"/>
                </a:solidFill>
              </a:rPr>
              <a:t> Bio. </a:t>
            </a:r>
            <a:r>
              <a:rPr lang="en-CA" sz="1300" dirty="0" err="1">
                <a:solidFill>
                  <a:schemeClr val="dk1"/>
                </a:solidFill>
              </a:rPr>
              <a:t>Booké</a:t>
            </a:r>
            <a:r>
              <a:rPr lang="en-CA" sz="1300" dirty="0">
                <a:solidFill>
                  <a:schemeClr val="dk1"/>
                </a:solidFill>
              </a:rPr>
              <a:t> aux 2hre 195$ </a:t>
            </a:r>
            <a:r>
              <a:rPr lang="en-CA" sz="1300" b="1" dirty="0" err="1">
                <a:solidFill>
                  <a:schemeClr val="dk1"/>
                </a:solidFill>
              </a:rPr>
              <a:t>ou</a:t>
            </a:r>
            <a:r>
              <a:rPr lang="en-CA" sz="1300" dirty="0">
                <a:solidFill>
                  <a:schemeClr val="dk1"/>
                </a:solidFill>
              </a:rPr>
              <a:t> Auto </a:t>
            </a:r>
            <a:r>
              <a:rPr lang="en-CA" sz="1300" dirty="0" err="1">
                <a:solidFill>
                  <a:schemeClr val="dk1"/>
                </a:solidFill>
              </a:rPr>
              <a:t>Soin</a:t>
            </a:r>
            <a:r>
              <a:rPr lang="en-CA" sz="1300" dirty="0">
                <a:solidFill>
                  <a:schemeClr val="dk1"/>
                </a:solidFill>
              </a:rPr>
              <a:t> Bio 150$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>
                <a:solidFill>
                  <a:schemeClr val="dk1"/>
                </a:solidFill>
              </a:rPr>
              <a:t>Cadeau de presence: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>
                <a:solidFill>
                  <a:schemeClr val="dk1"/>
                </a:solidFill>
              </a:rPr>
              <a:t>Cadeau de tirage: </a:t>
            </a:r>
            <a:r>
              <a:rPr lang="en-CA" sz="1300" dirty="0" err="1">
                <a:solidFill>
                  <a:schemeClr val="dk1"/>
                </a:solidFill>
              </a:rPr>
              <a:t>Outils</a:t>
            </a:r>
            <a:r>
              <a:rPr lang="en-CA" sz="1300" dirty="0">
                <a:solidFill>
                  <a:schemeClr val="dk1"/>
                </a:solidFill>
              </a:rPr>
              <a:t> lifting, </a:t>
            </a:r>
            <a:r>
              <a:rPr lang="en-CA" sz="1300" dirty="0" err="1">
                <a:solidFill>
                  <a:schemeClr val="dk1"/>
                </a:solidFill>
              </a:rPr>
              <a:t>Silweta</a:t>
            </a:r>
            <a:r>
              <a:rPr lang="en-CA" sz="1300" dirty="0">
                <a:solidFill>
                  <a:schemeClr val="dk1"/>
                </a:solidFill>
              </a:rPr>
              <a:t>,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>
                <a:solidFill>
                  <a:schemeClr val="dk1"/>
                </a:solidFill>
              </a:rPr>
              <a:t>Cadeau avec </a:t>
            </a:r>
            <a:r>
              <a:rPr lang="en-CA" sz="1300" dirty="0" err="1">
                <a:solidFill>
                  <a:schemeClr val="dk1"/>
                </a:solidFill>
              </a:rPr>
              <a:t>achats</a:t>
            </a:r>
            <a:r>
              <a:rPr lang="en-CA" sz="1300" dirty="0">
                <a:solidFill>
                  <a:schemeClr val="dk1"/>
                </a:solidFill>
              </a:rPr>
              <a:t>: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Présentation</a:t>
            </a:r>
            <a:r>
              <a:rPr lang="en-CA" sz="1300" dirty="0">
                <a:solidFill>
                  <a:schemeClr val="dk1"/>
                </a:solidFill>
              </a:rPr>
              <a:t> de la </a:t>
            </a:r>
            <a:r>
              <a:rPr lang="en-CA" sz="1300" dirty="0" err="1">
                <a:solidFill>
                  <a:schemeClr val="dk1"/>
                </a:solidFill>
              </a:rPr>
              <a:t>Fondatrice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sont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histoire</a:t>
            </a:r>
            <a:r>
              <a:rPr lang="en-CA" sz="1300" dirty="0">
                <a:solidFill>
                  <a:schemeClr val="dk1"/>
                </a:solidFill>
              </a:rPr>
              <a:t> (</a:t>
            </a:r>
            <a:r>
              <a:rPr lang="en-CA" sz="1300" dirty="0" err="1">
                <a:solidFill>
                  <a:schemeClr val="dk1"/>
                </a:solidFill>
              </a:rPr>
              <a:t>si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présente</a:t>
            </a:r>
            <a:r>
              <a:rPr lang="en-CA" sz="1300" dirty="0">
                <a:solidFill>
                  <a:schemeClr val="dk1"/>
                </a:solidFill>
              </a:rPr>
              <a:t> sur place le dire dans </a:t>
            </a:r>
            <a:r>
              <a:rPr lang="en-CA" sz="1300" dirty="0" err="1">
                <a:solidFill>
                  <a:schemeClr val="dk1"/>
                </a:solidFill>
              </a:rPr>
              <a:t>vos</a:t>
            </a:r>
            <a:r>
              <a:rPr lang="en-CA" sz="1300" dirty="0">
                <a:solidFill>
                  <a:schemeClr val="dk1"/>
                </a:solidFill>
              </a:rPr>
              <a:t> pubs)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Conférence</a:t>
            </a: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Produits</a:t>
            </a:r>
            <a:r>
              <a:rPr lang="en-CA" sz="1300" dirty="0">
                <a:solidFill>
                  <a:schemeClr val="dk1"/>
                </a:solidFill>
              </a:rPr>
              <a:t> a faire essayer sur place: </a:t>
            </a:r>
            <a:r>
              <a:rPr lang="en-CA" sz="1300" dirty="0" err="1">
                <a:solidFill>
                  <a:schemeClr val="dk1"/>
                </a:solidFill>
              </a:rPr>
              <a:t>rafraiche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haleine</a:t>
            </a:r>
            <a:r>
              <a:rPr lang="en-CA" sz="1300" dirty="0">
                <a:solidFill>
                  <a:schemeClr val="dk1"/>
                </a:solidFill>
              </a:rPr>
              <a:t>, exfoliant et crème Dolce, </a:t>
            </a:r>
            <a:r>
              <a:rPr lang="en-CA" sz="1300" dirty="0" err="1">
                <a:solidFill>
                  <a:schemeClr val="dk1"/>
                </a:solidFill>
              </a:rPr>
              <a:t>solaire</a:t>
            </a: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Soyez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stratégique</a:t>
            </a:r>
            <a:r>
              <a:rPr lang="en-CA" sz="1300" dirty="0">
                <a:solidFill>
                  <a:schemeClr val="dk1"/>
                </a:solidFill>
              </a:rPr>
              <a:t> dans </a:t>
            </a:r>
            <a:r>
              <a:rPr lang="en-CA" sz="1300" dirty="0" err="1">
                <a:solidFill>
                  <a:schemeClr val="dk1"/>
                </a:solidFill>
              </a:rPr>
              <a:t>vos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cadeaux</a:t>
            </a:r>
            <a:r>
              <a:rPr lang="en-CA" sz="1300" dirty="0">
                <a:solidFill>
                  <a:schemeClr val="dk1"/>
                </a:solidFill>
              </a:rPr>
              <a:t> pour </a:t>
            </a:r>
            <a:r>
              <a:rPr lang="en-CA" sz="1300" dirty="0" err="1">
                <a:solidFill>
                  <a:schemeClr val="dk1"/>
                </a:solidFill>
              </a:rPr>
              <a:t>mousser</a:t>
            </a:r>
            <a:r>
              <a:rPr lang="en-CA" sz="1300" dirty="0">
                <a:solidFill>
                  <a:schemeClr val="dk1"/>
                </a:solidFill>
              </a:rPr>
              <a:t> les ventes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>
                <a:solidFill>
                  <a:schemeClr val="dk1"/>
                </a:solidFill>
              </a:rPr>
              <a:t>Charger pour </a:t>
            </a:r>
            <a:r>
              <a:rPr lang="en-CA" sz="1300" dirty="0" err="1">
                <a:solidFill>
                  <a:schemeClr val="dk1"/>
                </a:solidFill>
              </a:rPr>
              <a:t>réserver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leurs</a:t>
            </a:r>
            <a:r>
              <a:rPr lang="en-CA" sz="1300" dirty="0">
                <a:solidFill>
                  <a:schemeClr val="dk1"/>
                </a:solidFill>
              </a:rPr>
              <a:t> places (les gens </a:t>
            </a:r>
            <a:r>
              <a:rPr lang="en-CA" sz="1300" dirty="0" err="1">
                <a:solidFill>
                  <a:schemeClr val="dk1"/>
                </a:solidFill>
              </a:rPr>
              <a:t>doivent</a:t>
            </a:r>
            <a:r>
              <a:rPr lang="en-CA" sz="1300" dirty="0">
                <a:solidFill>
                  <a:schemeClr val="dk1"/>
                </a:solidFill>
              </a:rPr>
              <a:t> payer </a:t>
            </a:r>
            <a:r>
              <a:rPr lang="en-CA" sz="1300" dirty="0" err="1">
                <a:solidFill>
                  <a:schemeClr val="dk1"/>
                </a:solidFill>
              </a:rPr>
              <a:t>d’avance</a:t>
            </a:r>
            <a:r>
              <a:rPr lang="en-CA" sz="1300" dirty="0">
                <a:solidFill>
                  <a:schemeClr val="dk1"/>
                </a:solidFill>
              </a:rPr>
              <a:t>)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4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nourriture, intérieur, Snack, repas&#10;&#10;Description générée automatiquement">
            <a:extLst>
              <a:ext uri="{FF2B5EF4-FFF2-40B4-BE49-F238E27FC236}">
                <a16:creationId xmlns:a16="http://schemas.microsoft.com/office/drawing/2014/main" id="{0CEEC0DE-5704-63E9-2810-6BE797268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607" y="2218822"/>
            <a:ext cx="1913104" cy="2866074"/>
          </a:xfrm>
          <a:prstGeom prst="rect">
            <a:avLst/>
          </a:prstGeom>
        </p:spPr>
      </p:pic>
      <p:pic>
        <p:nvPicPr>
          <p:cNvPr id="11" name="Image 10" descr="Une image contenant intérieur, mur, meubles, nappe de table&#10;&#10;Description générée automatiquement">
            <a:extLst>
              <a:ext uri="{FF2B5EF4-FFF2-40B4-BE49-F238E27FC236}">
                <a16:creationId xmlns:a16="http://schemas.microsoft.com/office/drawing/2014/main" id="{F977007A-006F-A0F1-0D53-C6735FB95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48" y="2924678"/>
            <a:ext cx="3901300" cy="2160218"/>
          </a:xfrm>
          <a:prstGeom prst="rect">
            <a:avLst/>
          </a:prstGeom>
        </p:spPr>
      </p:pic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QUOI ?</a:t>
            </a: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Image 4" descr="Une image contenant personne, habits, table, Accessoire de mode&#10;&#10;Description générée automatiquement">
            <a:extLst>
              <a:ext uri="{FF2B5EF4-FFF2-40B4-BE49-F238E27FC236}">
                <a16:creationId xmlns:a16="http://schemas.microsoft.com/office/drawing/2014/main" id="{D057DEFE-8C7F-9007-9D55-D07F0A22E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31" y="365759"/>
            <a:ext cx="4167735" cy="2781963"/>
          </a:xfrm>
          <a:prstGeom prst="rect">
            <a:avLst/>
          </a:prstGeom>
        </p:spPr>
      </p:pic>
      <p:pic>
        <p:nvPicPr>
          <p:cNvPr id="9" name="Image 8" descr="Une image contenant intérieur, personne, vase, Pièce maîtresse&#10;&#10;Description générée automatiquement">
            <a:extLst>
              <a:ext uri="{FF2B5EF4-FFF2-40B4-BE49-F238E27FC236}">
                <a16:creationId xmlns:a16="http://schemas.microsoft.com/office/drawing/2014/main" id="{5968EA18-12DE-C280-3BF1-219FBE56C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5210" y="365759"/>
            <a:ext cx="4118310" cy="2781963"/>
          </a:xfrm>
          <a:prstGeom prst="rect">
            <a:avLst/>
          </a:prstGeom>
        </p:spPr>
      </p:pic>
      <p:pic>
        <p:nvPicPr>
          <p:cNvPr id="15" name="Image 14" descr="Une image contenant seau, intérieur, bouteille, conteneur&#10;&#10;Description générée automatiquement">
            <a:extLst>
              <a:ext uri="{FF2B5EF4-FFF2-40B4-BE49-F238E27FC236}">
                <a16:creationId xmlns:a16="http://schemas.microsoft.com/office/drawing/2014/main" id="{E766DCC9-0DAB-D877-645D-6BAED12E2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5196" y="3147722"/>
            <a:ext cx="1303490" cy="195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2525" y="1762125"/>
            <a:ext cx="6829425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13"/>
            <a:ext cx="9144000" cy="513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QUOI ?</a:t>
            </a: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6" name="Picture 2" descr="Peut être une image de téléphone, table et texte">
            <a:extLst>
              <a:ext uri="{FF2B5EF4-FFF2-40B4-BE49-F238E27FC236}">
                <a16:creationId xmlns:a16="http://schemas.microsoft.com/office/drawing/2014/main" id="{0FE801C7-4589-878F-21EF-AAC953FD7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31" y="538595"/>
            <a:ext cx="376237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126B07-0D96-5CA6-8A89-7FF5A5335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668" y="538595"/>
            <a:ext cx="42291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6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8"/>
          <p:cNvSpPr txBox="1"/>
          <p:nvPr/>
        </p:nvSpPr>
        <p:spPr>
          <a:xfrm>
            <a:off x="401201" y="7262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fr" sz="4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COMMENT ?</a:t>
            </a:r>
            <a:endParaRPr sz="4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38"/>
          <p:cNvSpPr txBox="1"/>
          <p:nvPr/>
        </p:nvSpPr>
        <p:spPr>
          <a:xfrm>
            <a:off x="1198125" y="3158725"/>
            <a:ext cx="6971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8"/>
          <p:cNvSpPr txBox="1"/>
          <p:nvPr/>
        </p:nvSpPr>
        <p:spPr>
          <a:xfrm>
            <a:off x="2469927" y="1563625"/>
            <a:ext cx="6546482" cy="2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Affiche ds votre institut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Cartons à donner aux clients et commerçants/commanditaires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Courriels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Appels téléphoniques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Live sur votre page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Créer un événement FB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dirty="0">
                <a:solidFill>
                  <a:schemeClr val="dk1"/>
                </a:solidFill>
              </a:rPr>
              <a:t>I</a:t>
            </a:r>
            <a:r>
              <a:rPr lang="fr" dirty="0">
                <a:solidFill>
                  <a:schemeClr val="dk1"/>
                </a:solidFill>
              </a:rPr>
              <a:t>nviter par messenger FB et  IG, faites un vocal c’est plus personnalisé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dirty="0" err="1">
                <a:solidFill>
                  <a:schemeClr val="dk1"/>
                </a:solidFill>
              </a:rPr>
              <a:t>Décompte</a:t>
            </a:r>
            <a:r>
              <a:rPr lang="en-CA" dirty="0">
                <a:solidFill>
                  <a:schemeClr val="dk1"/>
                </a:solidFill>
              </a:rPr>
              <a:t> sur IG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dirty="0">
                <a:solidFill>
                  <a:schemeClr val="dk1"/>
                </a:solidFill>
              </a:rPr>
              <a:t>Stimuler les références (cadeaux références 50$ en crédit par référence)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" dirty="0">
                <a:solidFill>
                  <a:schemeClr val="dk1"/>
                </a:solidFill>
              </a:rPr>
              <a:t>Pour avoir 1 participant, c’est presque 100 invitations, courage!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en-CA" dirty="0" err="1">
                <a:solidFill>
                  <a:schemeClr val="dk1"/>
                </a:solidFill>
              </a:rPr>
              <a:t>Prévoir</a:t>
            </a:r>
            <a:r>
              <a:rPr lang="en-CA" dirty="0">
                <a:solidFill>
                  <a:schemeClr val="dk1"/>
                </a:solidFill>
              </a:rPr>
              <a:t> la date du prochain </a:t>
            </a:r>
            <a:endParaRPr lang="fr-CA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dirty="0">
                <a:solidFill>
                  <a:schemeClr val="dk1"/>
                </a:solidFill>
              </a:rPr>
              <a:t>Partage ton offre de cadeau référence pour toujours (à chaque cliente qui fait le Soin Biocompatible, tu reçois 100$ en crédit de soin/produits)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dirty="0">
                <a:solidFill>
                  <a:schemeClr val="dk1"/>
                </a:solidFill>
              </a:rPr>
              <a:t>Fait toi une liste de tes clients pour suivis des appels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-CA" dirty="0">
                <a:solidFill>
                  <a:schemeClr val="dk1"/>
                </a:solidFill>
              </a:rPr>
              <a:t>Sophie nous fait un </a:t>
            </a:r>
            <a:r>
              <a:rPr lang="fr-CA" b="1" dirty="0">
                <a:solidFill>
                  <a:schemeClr val="dk1"/>
                </a:solidFill>
                <a:hlinkClick r:id="rId4"/>
              </a:rPr>
              <a:t>témoignage ici</a:t>
            </a:r>
            <a:endParaRPr lang="fr-CA" b="1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dirty="0">
              <a:solidFill>
                <a:schemeClr val="dk1"/>
              </a:solidFill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857838" y="648068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TEXTE D’INVITATION VIP </a:t>
            </a:r>
            <a:r>
              <a:rPr lang="fr" sz="3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ligne </a:t>
            </a: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 Davincia</a:t>
            </a:r>
            <a:endParaRPr sz="3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887968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Bonjour xx, 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Ici une opportunité de prendre un temps juste pour TOI et de vivre l’expérience du</a:t>
            </a:r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 Soin Biocompatible®, un masque pour le visage qui est vivant, comme ta peau et qui va la vitaliser en optimisant sa flore cutanée.</a:t>
            </a:r>
            <a:endParaRPr lang="fr-CA" sz="12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Je sais que ta peau va adorer ces produits québécois 100% naturels et efficaces.</a:t>
            </a:r>
          </a:p>
          <a:p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Je t’invite à</a:t>
            </a:r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la soirée virtuelle Davincia  !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Au menu: 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-Conférence sur XXXXXXXXXXX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-Prix de présence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-Cadeaux </a:t>
            </a:r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Le </a:t>
            </a:r>
            <a:r>
              <a:rPr lang="fr-CA" sz="12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xxxx</a:t>
            </a:r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à xx hre par </a:t>
            </a:r>
            <a:r>
              <a:rPr lang="fr-CA" sz="1200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zoom</a:t>
            </a:r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,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2 étapes simples: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1- Te procurer ce merveilleux soin professionnel pour le faire avec nous en répondant à ce message ou en me contactant 514-xxx-xxxx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2- T’inscrire pour réserver ta place (places limitées) </a:t>
            </a:r>
          </a:p>
          <a:p>
            <a:pPr algn="l"/>
            <a:r>
              <a:rPr lang="fr-CA" sz="1200" b="0" i="1" u="sng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Voici le lien  pour t’inscrire ↓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Hâte de t'y voir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lang="fr-CA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857838" y="648068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TEXTE D’INVITATION VIP </a:t>
            </a:r>
            <a:r>
              <a:rPr lang="fr" sz="3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ligne </a:t>
            </a: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 Davincia</a:t>
            </a:r>
            <a:endParaRPr sz="3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887968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Salut Josée! je me permet de t'inviter!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Enfin, c'est le moment idéal de découvrir  le fameux Soin Biocompatible®.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Au menu: Conférence sur xxx , prix de présence, cadeaux et témoignages.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15 septembre 19h par zoom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2 étapes simples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1- Te procurer le nécessaire pour faire le soin avec nous 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450-304-2446 ou me laisser savoir en répondant ici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2- Réserver ta place en ligne pour recevoir le courriel du lien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https://www.davincia.ca/vip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Multiplie le plaisir et invite des amis !</a:t>
            </a:r>
          </a:p>
        </p:txBody>
      </p:sp>
    </p:spTree>
    <p:extLst>
      <p:ext uri="{BB962C8B-B14F-4D97-AF65-F5344CB8AC3E}">
        <p14:creationId xmlns:p14="http://schemas.microsoft.com/office/powerpoint/2010/main" val="38569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857839" y="-74945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TEXTE D’INVITATION VIP </a:t>
            </a:r>
            <a:r>
              <a:rPr lang="fr" sz="3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institut</a:t>
            </a:r>
            <a:endParaRPr sz="32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164955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Salut Josée! J’ai pensé à toi!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Enfin, c'est le moment idéal de découvrir le fameux Soin Biocompatible®, le masque vivant qui est si populaire présentement. La compagnie Davincia à gagné le prix Innovation de la meilleure marque Canadienne en mai dernier et je suis certaine que ta peau va adorer ces produits que j’ai adoptés.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Au menu: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Te faire un Soin de peau et constater un résultat tangible </a:t>
            </a:r>
          </a:p>
          <a:p>
            <a:pPr marL="457200">
              <a:spcBef>
                <a:spcPts val="560"/>
              </a:spcBef>
            </a:pPr>
            <a:r>
              <a:rPr lang="fr-CA" sz="1100" dirty="0">
                <a:solidFill>
                  <a:schemeClr val="dk1"/>
                </a:solidFill>
              </a:rPr>
              <a:t>Présentation de l’Inspirante Mme Forget la </a:t>
            </a:r>
            <a:r>
              <a:rPr lang="fr-CA" sz="1100" dirty="0" err="1">
                <a:solidFill>
                  <a:schemeClr val="dk1"/>
                </a:solidFill>
              </a:rPr>
              <a:t>dermonaturopathe</a:t>
            </a:r>
            <a:endParaRPr lang="fr-CA" sz="11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Prix de présence / Cadeaux avec achats / Cadeau de tirage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Masque Pro Bio d’une valeur de 50$ sera offert gracieusement pour ajouter à ton soin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Produits à essayer sur place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Quand: xx septembre </a:t>
            </a:r>
            <a:r>
              <a:rPr lang="fr-CA" sz="1100" dirty="0" err="1">
                <a:solidFill>
                  <a:schemeClr val="dk1"/>
                </a:solidFill>
              </a:rPr>
              <a:t>xxh</a:t>
            </a:r>
            <a:r>
              <a:rPr lang="fr-CA" sz="1100" dirty="0">
                <a:solidFill>
                  <a:schemeClr val="dk1"/>
                </a:solidFill>
              </a:rPr>
              <a:t>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Lieu:  l’Institut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Coût: 150$ Valeur du soin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Pour confirmer ta présence, simplement me contacter pour faire ton paiement au: </a:t>
            </a:r>
            <a:r>
              <a:rPr lang="fr-CA" sz="1100" dirty="0" err="1">
                <a:solidFill>
                  <a:schemeClr val="dk1"/>
                </a:solidFill>
              </a:rPr>
              <a:t>xxxxxxx</a:t>
            </a:r>
            <a:r>
              <a:rPr lang="fr-CA" sz="1100" dirty="0">
                <a:solidFill>
                  <a:schemeClr val="dk1"/>
                </a:solidFill>
              </a:rPr>
              <a:t>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Multiplie le plaisir et invite des amis !</a:t>
            </a:r>
          </a:p>
          <a:p>
            <a:pPr marL="457200">
              <a:spcBef>
                <a:spcPts val="560"/>
              </a:spcBef>
            </a:pPr>
            <a:r>
              <a:rPr lang="fr-CA" sz="1100" dirty="0">
                <a:solidFill>
                  <a:schemeClr val="dk1"/>
                </a:solidFill>
              </a:rPr>
              <a:t>Ta peau va te dire merci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lang="fr-CA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ef1368a76_0_128"/>
          <p:cNvSpPr txBox="1"/>
          <p:nvPr/>
        </p:nvSpPr>
        <p:spPr>
          <a:xfrm>
            <a:off x="209925" y="98747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Google Shape;284;g7ef1368a76_0_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7ef1368a76_0_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1450" y="2152650"/>
            <a:ext cx="3147974" cy="234517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7ef1368a76_0_128"/>
          <p:cNvSpPr txBox="1"/>
          <p:nvPr/>
        </p:nvSpPr>
        <p:spPr>
          <a:xfrm>
            <a:off x="209925" y="3336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CRÉER UN</a:t>
            </a:r>
            <a:r>
              <a:rPr lang="fr" sz="3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ÉVÈNEMENT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7" name="Google Shape;287;g7ef1368a76_0_1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850" y="1409350"/>
            <a:ext cx="965319" cy="8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7ef1368a76_0_1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0850" y="1462642"/>
            <a:ext cx="682150" cy="7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7ef1368a76_0_128"/>
          <p:cNvSpPr txBox="1"/>
          <p:nvPr/>
        </p:nvSpPr>
        <p:spPr>
          <a:xfrm>
            <a:off x="318850" y="2565700"/>
            <a:ext cx="2859900" cy="2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Choisir une audience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Choisir un budget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Inviter des gens sur l’event 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(quand ils cliquent intéressés, leurs amis voient aussi)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Poster des montages et des photos avant/après, poster régulièrement avec décompte</a:t>
            </a:r>
            <a:endParaRPr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ef1368a76_0_128"/>
          <p:cNvSpPr txBox="1"/>
          <p:nvPr/>
        </p:nvSpPr>
        <p:spPr>
          <a:xfrm>
            <a:off x="209925" y="98747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g7ef1368a76_0_128"/>
          <p:cNvSpPr txBox="1"/>
          <p:nvPr/>
        </p:nvSpPr>
        <p:spPr>
          <a:xfrm>
            <a:off x="209925" y="3336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dirty="0">
                <a:latin typeface="Montserrat"/>
                <a:ea typeface="Montserrat"/>
                <a:cs typeface="Montserrat"/>
                <a:sym typeface="Montserrat"/>
              </a:rPr>
              <a:t>LIEN CANVA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CA" sz="24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Pour</a:t>
            </a:r>
            <a:r>
              <a:rPr lang="fr" sz="24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faire ton montage</a:t>
            </a:r>
            <a:endParaRPr sz="3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g7ef1368a76_0_128"/>
          <p:cNvSpPr txBox="1"/>
          <p:nvPr/>
        </p:nvSpPr>
        <p:spPr>
          <a:xfrm>
            <a:off x="451975" y="2571750"/>
            <a:ext cx="3113096" cy="2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fr-CA" sz="1050" dirty="0">
                <a:solidFill>
                  <a:schemeClr val="tx1"/>
                </a:solidFill>
                <a:latin typeface="+mn-lt"/>
              </a:rPr>
              <a:t>Créer une copier du document AVANT de modifier. </a:t>
            </a:r>
            <a:r>
              <a:rPr lang="fr-CA" sz="1050" b="1" dirty="0">
                <a:solidFill>
                  <a:schemeClr val="tx1"/>
                </a:solidFill>
                <a:latin typeface="+mn-lt"/>
              </a:rPr>
              <a:t>NE PAS MODIFIER L’ORIGINALE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sz="1050" dirty="0">
              <a:solidFill>
                <a:schemeClr val="tx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sz="1050" dirty="0">
                <a:solidFill>
                  <a:schemeClr val="tx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https://www.canva.com/design/DAFtIW44kDM/dxlNeFZqD4lRU1Dlz74ftw/edit?utm_content=DAFtIW44kDM&amp;utm_campaign=designshare&amp;utm_medium=link2&amp;utm_source=sharebutton</a:t>
            </a:r>
            <a:endParaRPr lang="fr-CA" sz="1050" dirty="0">
              <a:solidFill>
                <a:schemeClr val="tx1"/>
              </a:solidFill>
              <a:latin typeface="+mn-lt"/>
              <a:hlinkClick r:id="rId3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fr-CA" sz="1050" dirty="0">
              <a:solidFill>
                <a:schemeClr val="tx1"/>
              </a:solidFill>
            </a:endParaRPr>
          </a:p>
          <a:p>
            <a:pPr>
              <a:buClr>
                <a:schemeClr val="dk1"/>
              </a:buClr>
              <a:buSzPts val="1100"/>
            </a:pPr>
            <a:endParaRPr lang="fr-CA" sz="1050" i="1" dirty="0">
              <a:solidFill>
                <a:srgbClr val="1D2129"/>
              </a:solidFill>
              <a:highlight>
                <a:srgbClr val="FFFFFF"/>
              </a:highlight>
            </a:endParaRPr>
          </a:p>
        </p:txBody>
      </p:sp>
      <p:pic>
        <p:nvPicPr>
          <p:cNvPr id="6" name="Google Shape;284;g7ef1368a76_0_128" descr="Une image contenant texte, personne, conception&#10;&#10;Description générée automatiquement">
            <a:extLst>
              <a:ext uri="{FF2B5EF4-FFF2-40B4-BE49-F238E27FC236}">
                <a16:creationId xmlns:a16="http://schemas.microsoft.com/office/drawing/2014/main" id="{C7799EE7-1DAB-1E4F-74C0-ACC9FF1B68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406"/>
          <a:stretch/>
        </p:blipFill>
        <p:spPr>
          <a:xfrm>
            <a:off x="4072842" y="0"/>
            <a:ext cx="507116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7486FD-261D-11FD-DDFD-A3BC5EB74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27" y="1446111"/>
            <a:ext cx="818910" cy="826144"/>
          </a:xfrm>
          <a:prstGeom prst="rect">
            <a:avLst/>
          </a:prstGeom>
        </p:spPr>
      </p:pic>
      <p:pic>
        <p:nvPicPr>
          <p:cNvPr id="10" name="Google Shape;285;g7ef1368a76_0_128" descr="Une image contenant texte, Visage humain, femme, Produits de beauté&#10;&#10;Description générée automatiquement">
            <a:extLst>
              <a:ext uri="{FF2B5EF4-FFF2-40B4-BE49-F238E27FC236}">
                <a16:creationId xmlns:a16="http://schemas.microsoft.com/office/drawing/2014/main" id="{93872447-8FC9-591A-102C-7DFE4BF2F92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5279" y="2152651"/>
            <a:ext cx="3191379" cy="2439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44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ef1368a76_0_167"/>
          <p:cNvSpPr txBox="1"/>
          <p:nvPr/>
        </p:nvSpPr>
        <p:spPr>
          <a:xfrm>
            <a:off x="106050" y="336550"/>
            <a:ext cx="4919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PRÉPAREZ-VOUS</a:t>
            </a:r>
            <a:endParaRPr sz="3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g7ef1368a76_0_167"/>
          <p:cNvSpPr txBox="1"/>
          <p:nvPr/>
        </p:nvSpPr>
        <p:spPr>
          <a:xfrm>
            <a:off x="90376" y="1183800"/>
            <a:ext cx="8963248" cy="3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Visitez le portail pour de </a:t>
            </a:r>
            <a:r>
              <a:rPr lang="fr-CA" dirty="0">
                <a:solidFill>
                  <a:schemeClr val="dk1"/>
                </a:solidFill>
              </a:rPr>
              <a:t>belles images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" dirty="0">
                <a:solidFill>
                  <a:schemeClr val="tx1"/>
                </a:solidFill>
              </a:rPr>
              <a:t>Pensez cadeau présence/tirage + commandite + cadeau avec achat/tirage</a:t>
            </a:r>
            <a:endParaRPr dirty="0">
              <a:solidFill>
                <a:schemeClr val="tx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Commandez vos stock de produits à vendre et cadeaux avec achat 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Prévoir qui fait quoi (employés, amis, conjoint)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Quelqu’un pour prendre des photos (c’est le temps de se bâtir une banque de belles photos de vous en soin, de votre institut, de vos produits et montrer qu’il y a du monde!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Prévoir qui va closer les ventes !!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Préparer vos fiches de recommandations par cliente avec produits de base et laisser les sur la table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Préparer vos factures si papier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Préparer vos listes de prix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Maîtriser le sujet, plus de connaissance = plus de confiance =  plus de vente!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Mettez de l’odeur!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Prévoir des bulles 1 verre par personne</a:t>
            </a:r>
            <a:endParaRPr dirty="0"/>
          </a:p>
        </p:txBody>
      </p:sp>
      <p:sp>
        <p:nvSpPr>
          <p:cNvPr id="318" name="Google Shape;318;g7ef1368a76_0_167"/>
          <p:cNvSpPr/>
          <p:nvPr/>
        </p:nvSpPr>
        <p:spPr>
          <a:xfrm>
            <a:off x="0" y="0"/>
            <a:ext cx="9144000" cy="175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7ef1368a76_0_148"/>
          <p:cNvPicPr preferRelativeResize="0"/>
          <p:nvPr/>
        </p:nvPicPr>
        <p:blipFill rotWithShape="1">
          <a:blip r:embed="rId3">
            <a:alphaModFix/>
          </a:blip>
          <a:srcRect r="11855"/>
          <a:stretch/>
        </p:blipFill>
        <p:spPr>
          <a:xfrm>
            <a:off x="2352300" y="0"/>
            <a:ext cx="67917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7ef1368a76_0_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7ef1368a76_0_148"/>
          <p:cNvSpPr txBox="1"/>
          <p:nvPr/>
        </p:nvSpPr>
        <p:spPr>
          <a:xfrm>
            <a:off x="818750" y="395425"/>
            <a:ext cx="55671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" name="Google Shape;326;g7ef1368a76_0_148"/>
          <p:cNvSpPr txBox="1"/>
          <p:nvPr/>
        </p:nvSpPr>
        <p:spPr>
          <a:xfrm>
            <a:off x="4287675" y="3698500"/>
            <a:ext cx="41667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100">
                <a:solidFill>
                  <a:schemeClr val="dk1"/>
                </a:solidFill>
              </a:rPr>
              <a:t>Plaisir / Expérience / Éducation / Cadeaux / Vente de produits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g7ef1368a76_0_110"/>
          <p:cNvPicPr preferRelativeResize="0"/>
          <p:nvPr/>
        </p:nvPicPr>
        <p:blipFill rotWithShape="1">
          <a:blip r:embed="rId3">
            <a:alphaModFix/>
          </a:blip>
          <a:srcRect l="2152" t="15750" b="31211"/>
          <a:stretch/>
        </p:blipFill>
        <p:spPr>
          <a:xfrm>
            <a:off x="-95910" y="0"/>
            <a:ext cx="933582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7ef1368a76_0_110"/>
          <p:cNvSpPr txBox="1">
            <a:spLocks noGrp="1"/>
          </p:cNvSpPr>
          <p:nvPr>
            <p:ph type="title"/>
          </p:nvPr>
        </p:nvSpPr>
        <p:spPr>
          <a:xfrm>
            <a:off x="1143000" y="1365322"/>
            <a:ext cx="6858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COMMANDITES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g7ef1368a76_0_110"/>
          <p:cNvSpPr txBox="1"/>
          <p:nvPr/>
        </p:nvSpPr>
        <p:spPr>
          <a:xfrm>
            <a:off x="5659525" y="149650"/>
            <a:ext cx="3401700" cy="3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Boutique de vêtements pour femmes 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Boutique de produits naturels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Coiffeurs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Manucuristes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Massothérapeuthes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Spa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Centre de yoga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Gym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Restaurant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Traiteur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Fleuristes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"/>
          <p:cNvSpPr txBox="1"/>
          <p:nvPr/>
        </p:nvSpPr>
        <p:spPr>
          <a:xfrm>
            <a:off x="520259" y="374289"/>
            <a:ext cx="79314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30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RE/LANCER SON ENTREPRISE </a:t>
            </a:r>
            <a:endParaRPr sz="30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GRÂCE AUX VIPs</a:t>
            </a:r>
            <a:endParaRPr sz="24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" name="Google Shape;188;p1"/>
          <p:cNvPicPr preferRelativeResize="0"/>
          <p:nvPr/>
        </p:nvPicPr>
        <p:blipFill rotWithShape="1">
          <a:blip r:embed="rId3">
            <a:alphaModFix/>
          </a:blip>
          <a:srcRect l="10710" t="11341" r="14320" b="13339"/>
          <a:stretch/>
        </p:blipFill>
        <p:spPr>
          <a:xfrm>
            <a:off x="3505200" y="2558549"/>
            <a:ext cx="2133600" cy="21446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1"/>
          <p:cNvCxnSpPr/>
          <p:nvPr/>
        </p:nvCxnSpPr>
        <p:spPr>
          <a:xfrm>
            <a:off x="569350" y="2171175"/>
            <a:ext cx="7996800" cy="13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ef1368a76_0_16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7ef1368a76_0_162"/>
          <p:cNvSpPr txBox="1">
            <a:spLocks noGrp="1"/>
          </p:cNvSpPr>
          <p:nvPr>
            <p:ph type="title"/>
          </p:nvPr>
        </p:nvSpPr>
        <p:spPr>
          <a:xfrm>
            <a:off x="1195500" y="1484096"/>
            <a:ext cx="68580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 COURS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LA SOIRÉE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40" name="Google Shape;340;g7ef1368a76_0_162"/>
          <p:cNvCxnSpPr/>
          <p:nvPr/>
        </p:nvCxnSpPr>
        <p:spPr>
          <a:xfrm>
            <a:off x="-21000" y="3741975"/>
            <a:ext cx="7956600" cy="1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1" name="Google Shape;341;g7ef1368a76_0_162"/>
          <p:cNvSpPr txBox="1"/>
          <p:nvPr/>
        </p:nvSpPr>
        <p:spPr>
          <a:xfrm>
            <a:off x="568800" y="3993775"/>
            <a:ext cx="78060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FFFFFF"/>
                </a:solidFill>
              </a:rPr>
              <a:t>Faites-les participer et poser des questions !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6" name="Google Shape;346;g7ef1368a76_0_196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7" name="Google Shape;347;g7ef1368a76_0_196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7ef1368a76_0_196"/>
          <p:cNvSpPr txBox="1"/>
          <p:nvPr/>
        </p:nvSpPr>
        <p:spPr>
          <a:xfrm>
            <a:off x="581026" y="12699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RIRE &amp; PLAISIR DES SENS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g7ef1368a76_0_196"/>
          <p:cNvSpPr txBox="1"/>
          <p:nvPr/>
        </p:nvSpPr>
        <p:spPr>
          <a:xfrm>
            <a:off x="1052900" y="2275300"/>
            <a:ext cx="68394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rire ; le rire augmente la rétention d’information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toucher, sentir ; utilisez les sens!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passer les produits utilisés dans l’ordre pour le Soin en donnant des mots-clés  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Comment et quand les utiliser (pré-consultation de groupe)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4" name="Google Shape;354;g7ef1368a76_0_202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5" name="Google Shape;355;g7ef1368a76_0_202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7ef1368a76_0_202"/>
          <p:cNvSpPr txBox="1"/>
          <p:nvPr/>
        </p:nvSpPr>
        <p:spPr>
          <a:xfrm>
            <a:off x="581026" y="1124699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SAUVER DU TEMPS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>
                <a:solidFill>
                  <a:srgbClr val="FFFFFF"/>
                </a:solidFill>
              </a:rPr>
              <a:t>Soyez stratégique ;-)</a:t>
            </a: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" name="Google Shape;357;g7ef1368a76_0_202"/>
          <p:cNvSpPr txBox="1"/>
          <p:nvPr/>
        </p:nvSpPr>
        <p:spPr>
          <a:xfrm>
            <a:off x="1186025" y="2074325"/>
            <a:ext cx="7636500" cy="15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Faites une révision sur la recommandation des produits de base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Donnez des exemples, partagez des trucs d’usage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Faites témoigner une cliente satisfaite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Présentez rapidement les autres collections  de Davincia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Présenter vos cadeaux avec achat devant tous</a:t>
            </a:r>
            <a:endParaRPr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2" name="Google Shape;362;g7ef1368a76_0_190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3" name="Google Shape;363;g7ef1368a76_0_190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7ef1368a76_0_190"/>
          <p:cNvSpPr txBox="1"/>
          <p:nvPr/>
        </p:nvSpPr>
        <p:spPr>
          <a:xfrm>
            <a:off x="581026" y="12941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PRENEZ DES PHOTOS/VIDÉOS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g7ef1368a76_0_190"/>
          <p:cNvSpPr txBox="1"/>
          <p:nvPr/>
        </p:nvSpPr>
        <p:spPr>
          <a:xfrm>
            <a:off x="1207000" y="2428125"/>
            <a:ext cx="61479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Faites des </a:t>
            </a:r>
            <a:r>
              <a:rPr lang="fr" sz="1300" i="1" dirty="0">
                <a:solidFill>
                  <a:srgbClr val="FFFFFF"/>
                </a:solidFill>
              </a:rPr>
              <a:t>live </a:t>
            </a:r>
            <a:r>
              <a:rPr lang="fr" sz="1300" dirty="0">
                <a:solidFill>
                  <a:srgbClr val="FFFFFF"/>
                </a:solidFill>
              </a:rPr>
              <a:t>sur vos réseaux sociaux + que moins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Soyez dynamique ; l’action appel à l’action</a:t>
            </a:r>
            <a:endParaRPr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0" name="Google Shape;370;g7ef1368a76_0_184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1" name="Google Shape;371;g7ef1368a76_0_184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7ef1368a76_0_184"/>
          <p:cNvSpPr txBox="1"/>
          <p:nvPr/>
        </p:nvSpPr>
        <p:spPr>
          <a:xfrm>
            <a:off x="581026" y="12578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LANCER LA DATE DU PROCHAIN</a:t>
            </a:r>
            <a:endParaRPr sz="32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g7ef1368a76_0_184"/>
          <p:cNvSpPr txBox="1"/>
          <p:nvPr/>
        </p:nvSpPr>
        <p:spPr>
          <a:xfrm>
            <a:off x="980300" y="2279400"/>
            <a:ext cx="6777300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FFFF"/>
                </a:solidFill>
              </a:rPr>
              <a:t>TOUJOURS PRÉPARER LE PROCHAIN et leur offrir une priorité (passer une liste de pré booking pour qu’il sinscrivent leurs noms)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FFFF"/>
                </a:solidFill>
              </a:rPr>
              <a:t>Demander à vos clients d’inviter des amies pour partager la bonne nouvelle!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1294950" y="-2"/>
            <a:ext cx="6415500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 LENDEMAIN</a:t>
            </a: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599100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Faites un tirage</a:t>
            </a:r>
            <a:r>
              <a:rPr lang="fr" sz="1300" i="1" dirty="0">
                <a:solidFill>
                  <a:schemeClr val="dk1"/>
                </a:solidFill>
              </a:rPr>
              <a:t> live </a:t>
            </a:r>
            <a:r>
              <a:rPr lang="fr" sz="1300" dirty="0">
                <a:solidFill>
                  <a:schemeClr val="dk1"/>
                </a:solidFill>
              </a:rPr>
              <a:t>pour les présentes d’hier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Donnez-leur une occasion de revenir à votre institut chercher leur cadeau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Faites saliver celles qui ne pouvaient pas afin qu’elles bookent la prochaine date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Repartagez la date du prochain VIP pour inscription là!!!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g7ef1368a76_0_240"/>
          <p:cNvPicPr preferRelativeResize="0"/>
          <p:nvPr/>
        </p:nvPicPr>
        <p:blipFill rotWithShape="1">
          <a:blip r:embed="rId3">
            <a:alphaModFix/>
          </a:blip>
          <a:srcRect l="10359" t="17055" r="9703" b="19516"/>
          <a:stretch/>
        </p:blipFill>
        <p:spPr>
          <a:xfrm>
            <a:off x="446675" y="935175"/>
            <a:ext cx="8461625" cy="34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44"/>
          <p:cNvPicPr preferRelativeResize="0"/>
          <p:nvPr/>
        </p:nvPicPr>
        <p:blipFill rotWithShape="1">
          <a:blip r:embed="rId3">
            <a:alphaModFix/>
          </a:blip>
          <a:srcRect t="35754" b="40541"/>
          <a:stretch/>
        </p:blipFill>
        <p:spPr>
          <a:xfrm>
            <a:off x="1428650" y="1818640"/>
            <a:ext cx="6153701" cy="157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1448ea08f_1_1"/>
          <p:cNvSpPr txBox="1"/>
          <p:nvPr/>
        </p:nvSpPr>
        <p:spPr>
          <a:xfrm>
            <a:off x="3220150" y="3432650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TISSER DES LIENS &amp; FIDÉLISER</a:t>
            </a: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g71448ea08f_1_1"/>
          <p:cNvSpPr txBox="1"/>
          <p:nvPr/>
        </p:nvSpPr>
        <p:spPr>
          <a:xfrm>
            <a:off x="6239775" y="3432650"/>
            <a:ext cx="2669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ATTIRER DES NOUVEAUX CLIENTS</a:t>
            </a: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8" name="Google Shape;198;g71448ea08f_1_1"/>
          <p:cNvPicPr preferRelativeResize="0"/>
          <p:nvPr/>
        </p:nvPicPr>
        <p:blipFill rotWithShape="1">
          <a:blip r:embed="rId3">
            <a:alphaModFix/>
          </a:blip>
          <a:srcRect l="13653" t="20440" r="13208" b="19509"/>
          <a:stretch/>
        </p:blipFill>
        <p:spPr>
          <a:xfrm>
            <a:off x="3600350" y="1577700"/>
            <a:ext cx="1786000" cy="146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71448ea08f_1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4125" y="1089900"/>
            <a:ext cx="2442050" cy="24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71448ea08f_1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325" y="1156200"/>
            <a:ext cx="2292050" cy="22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71448ea08f_1_1"/>
          <p:cNvSpPr txBox="1"/>
          <p:nvPr/>
        </p:nvSpPr>
        <p:spPr>
          <a:xfrm>
            <a:off x="200525" y="3432650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OCCASION DE FAIRE DU BRUIT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2" name="Google Shape;202;g71448ea08f_1_1"/>
          <p:cNvCxnSpPr/>
          <p:nvPr/>
        </p:nvCxnSpPr>
        <p:spPr>
          <a:xfrm rot="10800000" flipH="1">
            <a:off x="3283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3" name="Google Shape;203;g71448ea08f_1_1"/>
          <p:cNvCxnSpPr/>
          <p:nvPr/>
        </p:nvCxnSpPr>
        <p:spPr>
          <a:xfrm rot="10800000" flipH="1">
            <a:off x="33880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g71448ea08f_1_1"/>
          <p:cNvCxnSpPr/>
          <p:nvPr/>
        </p:nvCxnSpPr>
        <p:spPr>
          <a:xfrm rot="10800000" flipH="1">
            <a:off x="6499275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1448ea08f_1_16"/>
          <p:cNvSpPr txBox="1"/>
          <p:nvPr/>
        </p:nvSpPr>
        <p:spPr>
          <a:xfrm>
            <a:off x="2935675" y="3432650"/>
            <a:ext cx="2993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FAIRE CONNAÎTRE VOS PRODUITS/SERVICES</a:t>
            </a: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10" name="Google Shape;210;g71448ea08f_1_16"/>
          <p:cNvSpPr txBox="1"/>
          <p:nvPr/>
        </p:nvSpPr>
        <p:spPr>
          <a:xfrm>
            <a:off x="6239775" y="3432650"/>
            <a:ext cx="2669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POUSSER À  L’ACTION</a:t>
            </a: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g71448ea08f_1_16"/>
          <p:cNvSpPr txBox="1"/>
          <p:nvPr/>
        </p:nvSpPr>
        <p:spPr>
          <a:xfrm>
            <a:off x="200525" y="3432650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CRÉER DES mini REPRÉSENTANTS</a:t>
            </a: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2" name="Google Shape;212;g71448ea08f_1_16"/>
          <p:cNvCxnSpPr/>
          <p:nvPr/>
        </p:nvCxnSpPr>
        <p:spPr>
          <a:xfrm rot="10800000" flipH="1">
            <a:off x="3283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3" name="Google Shape;213;g71448ea08f_1_16"/>
          <p:cNvCxnSpPr/>
          <p:nvPr/>
        </p:nvCxnSpPr>
        <p:spPr>
          <a:xfrm rot="10800000" flipH="1">
            <a:off x="33880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4" name="Google Shape;214;g71448ea08f_1_16"/>
          <p:cNvCxnSpPr/>
          <p:nvPr/>
        </p:nvCxnSpPr>
        <p:spPr>
          <a:xfrm rot="10800000" flipH="1">
            <a:off x="6499275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5" name="Google Shape;215;g71448ea08f_1_16"/>
          <p:cNvPicPr preferRelativeResize="0"/>
          <p:nvPr/>
        </p:nvPicPr>
        <p:blipFill rotWithShape="1">
          <a:blip r:embed="rId3">
            <a:alphaModFix/>
          </a:blip>
          <a:srcRect l="20637" t="17415" r="20578" b="18836"/>
          <a:stretch/>
        </p:blipFill>
        <p:spPr>
          <a:xfrm>
            <a:off x="590988" y="1149075"/>
            <a:ext cx="1685325" cy="18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71448ea08f_1_16"/>
          <p:cNvPicPr preferRelativeResize="0"/>
          <p:nvPr/>
        </p:nvPicPr>
        <p:blipFill rotWithShape="1">
          <a:blip r:embed="rId4">
            <a:alphaModFix/>
          </a:blip>
          <a:srcRect l="17642" t="13294" r="21724" b="18668"/>
          <a:stretch/>
        </p:blipFill>
        <p:spPr>
          <a:xfrm>
            <a:off x="3563075" y="1087575"/>
            <a:ext cx="1738300" cy="19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71448ea08f_1_16"/>
          <p:cNvPicPr preferRelativeResize="0"/>
          <p:nvPr/>
        </p:nvPicPr>
        <p:blipFill rotWithShape="1">
          <a:blip r:embed="rId5">
            <a:alphaModFix/>
          </a:blip>
          <a:srcRect l="12460" t="16824" r="16501" b="15143"/>
          <a:stretch/>
        </p:blipFill>
        <p:spPr>
          <a:xfrm>
            <a:off x="6664326" y="1172350"/>
            <a:ext cx="1859700" cy="1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ef1368a76_0_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g7ef1368a76_0_21"/>
          <p:cNvPicPr preferRelativeResize="0"/>
          <p:nvPr/>
        </p:nvPicPr>
        <p:blipFill rotWithShape="1">
          <a:blip r:embed="rId3">
            <a:alphaModFix amt="50000"/>
          </a:blip>
          <a:srcRect t="24998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7ef1368a76_0_21"/>
          <p:cNvSpPr txBox="1">
            <a:spLocks noGrp="1"/>
          </p:cNvSpPr>
          <p:nvPr>
            <p:ph type="title"/>
          </p:nvPr>
        </p:nvSpPr>
        <p:spPr>
          <a:xfrm>
            <a:off x="1065850" y="1373271"/>
            <a:ext cx="68580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CA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MAXIMISE TON TEMPS</a:t>
            </a: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g7ef1368a76_0_21"/>
          <p:cNvSpPr txBox="1"/>
          <p:nvPr/>
        </p:nvSpPr>
        <p:spPr>
          <a:xfrm>
            <a:off x="1298508" y="3613564"/>
            <a:ext cx="6943800" cy="1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chemeClr val="lt1"/>
                </a:solidFill>
              </a:rPr>
              <a:t>1 PIERRE /10 COUPS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ef1368a76_0_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g7ef1368a76_0_21"/>
          <p:cNvPicPr preferRelativeResize="0"/>
          <p:nvPr/>
        </p:nvPicPr>
        <p:blipFill rotWithShape="1">
          <a:blip r:embed="rId3">
            <a:alphaModFix amt="50000"/>
          </a:blip>
          <a:srcRect t="24998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7ef1368a76_0_21"/>
          <p:cNvSpPr txBox="1">
            <a:spLocks noGrp="1"/>
          </p:cNvSpPr>
          <p:nvPr>
            <p:ph type="title"/>
          </p:nvPr>
        </p:nvSpPr>
        <p:spPr>
          <a:xfrm>
            <a:off x="1065850" y="1373271"/>
            <a:ext cx="68580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ÉTABLISSEZ VOTRE OBJECTIF</a:t>
            </a: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g7ef1368a76_0_21"/>
          <p:cNvSpPr txBox="1"/>
          <p:nvPr/>
        </p:nvSpPr>
        <p:spPr>
          <a:xfrm>
            <a:off x="1298508" y="3613564"/>
            <a:ext cx="6943800" cy="1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chemeClr val="lt1"/>
                </a:solidFill>
              </a:rPr>
              <a:t>Je vends 10 cures ⇀ Je vends 15k$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1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7ef1368a76_0_8"/>
          <p:cNvPicPr preferRelativeResize="0"/>
          <p:nvPr/>
        </p:nvPicPr>
        <p:blipFill rotWithShape="1">
          <a:blip r:embed="rId3">
            <a:alphaModFix/>
          </a:blip>
          <a:srcRect t="5397" b="9198"/>
          <a:stretch/>
        </p:blipFill>
        <p:spPr>
          <a:xfrm>
            <a:off x="0" y="1"/>
            <a:ext cx="9144000" cy="51435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2" name="Google Shape;252;g7ef1368a76_0_8"/>
          <p:cNvSpPr/>
          <p:nvPr/>
        </p:nvSpPr>
        <p:spPr>
          <a:xfrm>
            <a:off x="0" y="2251050"/>
            <a:ext cx="6609300" cy="6414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53" name="Google Shape;253;g7ef1368a76_0_8"/>
          <p:cNvSpPr txBox="1">
            <a:spLocks noGrp="1"/>
          </p:cNvSpPr>
          <p:nvPr>
            <p:ph type="title"/>
          </p:nvPr>
        </p:nvSpPr>
        <p:spPr>
          <a:xfrm>
            <a:off x="1143000" y="1999648"/>
            <a:ext cx="6858000" cy="839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fr" sz="3000" dirty="0">
                <a:solidFill>
                  <a:srgbClr val="FFFFFF"/>
                </a:solidFill>
                <a:latin typeface="Avenir Next LT Pro Light"/>
                <a:ea typeface="Montserrat"/>
                <a:cs typeface="Montserrat"/>
                <a:sym typeface="Montserrat"/>
              </a:rPr>
              <a:t>LES TYPES DE SOIRÉES ?</a:t>
            </a:r>
            <a:endParaRPr lang="fr-FR" sz="3000" dirty="0">
              <a:solidFill>
                <a:srgbClr val="FFFFFF"/>
              </a:solidFill>
              <a:latin typeface="Avenir Next LT Pro Ligh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ef1368a76_0_100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59" name="Google Shape;259;g7ef1368a76_0_100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COCKTAIL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60" name="Google Shape;260;g7ef1368a76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824" y="390124"/>
            <a:ext cx="3799278" cy="253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7ef1368a76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936826"/>
            <a:ext cx="4276926" cy="279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̀me2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̀me2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Violet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96dde3-4159-4e30-84b1-51390de08552" xsi:nil="true"/>
    <lcf76f155ced4ddcb4097134ff3c332f xmlns="f9c42a6b-4929-47d0-9205-778e150b9b8c">
      <Terms xmlns="http://schemas.microsoft.com/office/infopath/2007/PartnerControls"/>
    </lcf76f155ced4ddcb4097134ff3c332f>
    <MediaLengthInSeconds xmlns="f9c42a6b-4929-47d0-9205-778e150b9b8c" xsi:nil="true"/>
    <SharedWithUsers xmlns="3696dde3-4159-4e30-84b1-51390de08552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ABE9CC85D9B54A9E39714D4979C3A2" ma:contentTypeVersion="19" ma:contentTypeDescription="Crée un document." ma:contentTypeScope="" ma:versionID="5ea78626823c16a1d13e98b9f30b142e">
  <xsd:schema xmlns:xsd="http://www.w3.org/2001/XMLSchema" xmlns:xs="http://www.w3.org/2001/XMLSchema" xmlns:p="http://schemas.microsoft.com/office/2006/metadata/properties" xmlns:ns2="f9c42a6b-4929-47d0-9205-778e150b9b8c" xmlns:ns3="3696dde3-4159-4e30-84b1-51390de08552" targetNamespace="http://schemas.microsoft.com/office/2006/metadata/properties" ma:root="true" ma:fieldsID="e5e80c4cb7a312da04aa147446f3141a" ns2:_="" ns3:_="">
    <xsd:import namespace="f9c42a6b-4929-47d0-9205-778e150b9b8c"/>
    <xsd:import namespace="3696dde3-4159-4e30-84b1-51390de085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42a6b-4929-47d0-9205-778e150b9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0b1cec6-9937-4f8c-b1a0-21ba6f197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6dde3-4159-4e30-84b1-51390de0855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50bb7ee-1e78-4b45-9ba4-ef0c1baa02d1}" ma:internalName="TaxCatchAll" ma:showField="CatchAllData" ma:web="3696dde3-4159-4e30-84b1-51390de085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03C730-5FCC-4393-8CE5-FF35EA09841D}">
  <ds:schemaRefs>
    <ds:schemaRef ds:uri="3696dde3-4159-4e30-84b1-51390de08552"/>
    <ds:schemaRef ds:uri="f9c42a6b-4929-47d0-9205-778e150b9b8c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AAADAC7-2440-40CD-AB59-96E205BBA7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c42a6b-4929-47d0-9205-778e150b9b8c"/>
    <ds:schemaRef ds:uri="3696dde3-4159-4e30-84b1-51390de085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078E2D-0A4A-46D1-B662-C3F68AE18F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1975</Words>
  <Application>Microsoft Office PowerPoint</Application>
  <PresentationFormat>Affichage à l'écran (16:9)</PresentationFormat>
  <Paragraphs>306</Paragraphs>
  <Slides>37</Slides>
  <Notes>37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37</vt:i4>
      </vt:variant>
    </vt:vector>
  </HeadingPairs>
  <TitlesOfParts>
    <vt:vector size="40" baseType="lpstr">
      <vt:lpstr>Thème2</vt:lpstr>
      <vt:lpstr>Thème2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MAXIMISE TON TEMPS </vt:lpstr>
      <vt:lpstr>  ÉTABLISSEZ VOTRE OBJECTIF </vt:lpstr>
      <vt:lpstr>LES TYPES DE SOIRÉES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QUAND ?  </vt:lpstr>
      <vt:lpstr>QUI ?</vt:lpstr>
      <vt:lpstr>QUOI ?</vt:lpstr>
      <vt:lpstr>QUOI ?</vt:lpstr>
      <vt:lpstr>QUOI ?</vt:lpstr>
      <vt:lpstr>Présentation PowerPoint</vt:lpstr>
      <vt:lpstr>TEXTE D’INVITATION VIP en ligne de Davincia</vt:lpstr>
      <vt:lpstr>TEXTE D’INVITATION VIP en ligne de Davincia</vt:lpstr>
      <vt:lpstr>TEXTE D’INVITATION VIP en institut</vt:lpstr>
      <vt:lpstr>Présentation PowerPoint</vt:lpstr>
      <vt:lpstr>Présentation PowerPoint</vt:lpstr>
      <vt:lpstr>Présentation PowerPoint</vt:lpstr>
      <vt:lpstr>Présentation PowerPoint</vt:lpstr>
      <vt:lpstr>LES COMMANDITES</vt:lpstr>
      <vt:lpstr>AU COURS  DE LA SOIRÉE</vt:lpstr>
      <vt:lpstr>Présentation PowerPoint</vt:lpstr>
      <vt:lpstr>Présentation PowerPoint</vt:lpstr>
      <vt:lpstr>Présentation PowerPoint</vt:lpstr>
      <vt:lpstr>Présentation PowerPoint</vt:lpstr>
      <vt:lpstr>LE LENDEMAIN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Forget</dc:creator>
  <cp:lastModifiedBy>Nathalie Forget</cp:lastModifiedBy>
  <cp:revision>58</cp:revision>
  <dcterms:modified xsi:type="dcterms:W3CDTF">2023-09-06T12:27:39Z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0x01010088ABE9CC85D9B54A9E39714D4979C3A2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